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Cormorant Garamond Bold Italics" panose="020B0604020202020204" charset="0"/>
      <p:regular r:id="rId43"/>
    </p:embeddedFont>
    <p:embeddedFont>
      <p:font typeface="Gotham" panose="020B0604020202020204" charset="0"/>
      <p:regular r:id="rId44"/>
    </p:embeddedFont>
    <p:embeddedFont>
      <p:font typeface="Libre Baskerville" panose="02000000000000000000" pitchFamily="2" charset="0"/>
      <p:regular r:id="rId45"/>
    </p:embeddedFont>
    <p:embeddedFont>
      <p:font typeface="Public Sans" panose="020B0604020202020204" charset="0"/>
      <p:regular r:id="rId46"/>
    </p:embeddedFont>
    <p:embeddedFont>
      <p:font typeface="Public Sans Bold" panose="020B0604020202020204" charset="0"/>
      <p:regular r:id="rId47"/>
    </p:embeddedFont>
    <p:embeddedFont>
      <p:font typeface="Quicksand" panose="020B0604020202020204" charset="0"/>
      <p:regular r:id="rId48"/>
    </p:embeddedFont>
    <p:embeddedFont>
      <p:font typeface="Quicksand Bold" panose="020B0604020202020204" charset="0"/>
      <p:regular r:id="rId49"/>
    </p:embeddedFont>
    <p:embeddedFont>
      <p:font typeface="Yeseva One"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flipH="1">
            <a:off x="0" y="9118283"/>
            <a:ext cx="12570058" cy="0"/>
          </a:xfrm>
          <a:prstGeom prst="line">
            <a:avLst/>
          </a:prstGeom>
          <a:ln w="38100" cap="flat">
            <a:solidFill>
              <a:srgbClr val="9B9794"/>
            </a:solidFill>
            <a:prstDash val="solid"/>
            <a:headEnd type="none" w="sm" len="sm"/>
            <a:tailEnd type="none" w="sm" len="sm"/>
          </a:ln>
        </p:spPr>
      </p:sp>
      <p:sp>
        <p:nvSpPr>
          <p:cNvPr id="3" name="AutoShape 3"/>
          <p:cNvSpPr/>
          <p:nvPr/>
        </p:nvSpPr>
        <p:spPr>
          <a:xfrm flipH="1">
            <a:off x="4491125" y="1187768"/>
            <a:ext cx="13796875" cy="0"/>
          </a:xfrm>
          <a:prstGeom prst="line">
            <a:avLst/>
          </a:prstGeom>
          <a:ln w="38100" cap="flat">
            <a:solidFill>
              <a:srgbClr val="9B9794"/>
            </a:solidFill>
            <a:prstDash val="solid"/>
            <a:headEnd type="none" w="sm" len="sm"/>
            <a:tailEnd type="none" w="sm" len="sm"/>
          </a:ln>
        </p:spPr>
      </p:sp>
      <p:sp>
        <p:nvSpPr>
          <p:cNvPr id="4" name="AutoShape 4"/>
          <p:cNvSpPr/>
          <p:nvPr/>
        </p:nvSpPr>
        <p:spPr>
          <a:xfrm>
            <a:off x="1260422" y="5588875"/>
            <a:ext cx="0" cy="4698125"/>
          </a:xfrm>
          <a:prstGeom prst="line">
            <a:avLst/>
          </a:prstGeom>
          <a:ln w="38100" cap="flat">
            <a:solidFill>
              <a:srgbClr val="9B9794"/>
            </a:solidFill>
            <a:prstDash val="solid"/>
            <a:headEnd type="none" w="sm" len="sm"/>
            <a:tailEnd type="none" w="sm" len="sm"/>
          </a:ln>
        </p:spPr>
      </p:sp>
      <p:sp>
        <p:nvSpPr>
          <p:cNvPr id="5" name="AutoShape 5"/>
          <p:cNvSpPr/>
          <p:nvPr/>
        </p:nvSpPr>
        <p:spPr>
          <a:xfrm>
            <a:off x="17027578" y="0"/>
            <a:ext cx="0" cy="4698125"/>
          </a:xfrm>
          <a:prstGeom prst="line">
            <a:avLst/>
          </a:prstGeom>
          <a:ln w="38100" cap="flat">
            <a:solidFill>
              <a:srgbClr val="9B9794"/>
            </a:solidFill>
            <a:prstDash val="solid"/>
            <a:headEnd type="none" w="sm" len="sm"/>
            <a:tailEnd type="none" w="sm" len="sm"/>
          </a:ln>
        </p:spPr>
      </p:sp>
      <p:sp>
        <p:nvSpPr>
          <p:cNvPr id="6" name="TextBox 6"/>
          <p:cNvSpPr txBox="1"/>
          <p:nvPr/>
        </p:nvSpPr>
        <p:spPr>
          <a:xfrm>
            <a:off x="2407083" y="4005163"/>
            <a:ext cx="13473834" cy="904875"/>
          </a:xfrm>
          <a:prstGeom prst="rect">
            <a:avLst/>
          </a:prstGeom>
        </p:spPr>
        <p:txBody>
          <a:bodyPr lIns="0" tIns="0" rIns="0" bIns="0" rtlCol="0" anchor="t">
            <a:spAutoFit/>
          </a:bodyPr>
          <a:lstStyle/>
          <a:p>
            <a:pPr algn="ctr">
              <a:lnSpc>
                <a:spcPts val="6900"/>
              </a:lnSpc>
            </a:pPr>
            <a:r>
              <a:rPr lang="en-US" sz="6000">
                <a:solidFill>
                  <a:srgbClr val="FF914D"/>
                </a:solidFill>
                <a:latin typeface="Yeseva One"/>
                <a:ea typeface="Yeseva One"/>
                <a:cs typeface="Yeseva One"/>
                <a:sym typeface="Yeseva One"/>
              </a:rPr>
              <a:t>BUET_NOT_LAST_DANCE</a:t>
            </a:r>
          </a:p>
        </p:txBody>
      </p:sp>
      <p:sp>
        <p:nvSpPr>
          <p:cNvPr id="7" name="TextBox 7"/>
          <p:cNvSpPr txBox="1"/>
          <p:nvPr/>
        </p:nvSpPr>
        <p:spPr>
          <a:xfrm>
            <a:off x="1260422" y="990600"/>
            <a:ext cx="3230703" cy="356235"/>
          </a:xfrm>
          <a:prstGeom prst="rect">
            <a:avLst/>
          </a:prstGeom>
        </p:spPr>
        <p:txBody>
          <a:bodyPr lIns="0" tIns="0" rIns="0" bIns="0" rtlCol="0" anchor="t">
            <a:spAutoFit/>
          </a:bodyPr>
          <a:lstStyle/>
          <a:p>
            <a:pPr algn="l">
              <a:lnSpc>
                <a:spcPts val="2940"/>
              </a:lnSpc>
              <a:spcBef>
                <a:spcPct val="0"/>
              </a:spcBef>
            </a:pPr>
            <a:r>
              <a:rPr lang="en-US" sz="2100">
                <a:solidFill>
                  <a:srgbClr val="000000"/>
                </a:solidFill>
                <a:latin typeface="Libre Baskerville"/>
                <a:ea typeface="Libre Baskerville"/>
                <a:cs typeface="Libre Baskerville"/>
                <a:sym typeface="Libre Baskerville"/>
              </a:rPr>
              <a:t>B I T F E S T   2 0 2 5</a:t>
            </a:r>
          </a:p>
        </p:txBody>
      </p:sp>
      <p:sp>
        <p:nvSpPr>
          <p:cNvPr id="8" name="TextBox 8"/>
          <p:cNvSpPr txBox="1"/>
          <p:nvPr/>
        </p:nvSpPr>
        <p:spPr>
          <a:xfrm>
            <a:off x="11457001" y="8902065"/>
            <a:ext cx="5570576" cy="356235"/>
          </a:xfrm>
          <a:prstGeom prst="rect">
            <a:avLst/>
          </a:prstGeom>
        </p:spPr>
        <p:txBody>
          <a:bodyPr lIns="0" tIns="0" rIns="0" bIns="0" rtlCol="0" anchor="t">
            <a:spAutoFit/>
          </a:bodyPr>
          <a:lstStyle/>
          <a:p>
            <a:pPr algn="r">
              <a:lnSpc>
                <a:spcPts val="2940"/>
              </a:lnSpc>
              <a:spcBef>
                <a:spcPct val="0"/>
              </a:spcBef>
            </a:pPr>
            <a:r>
              <a:rPr lang="en-US" sz="2100">
                <a:solidFill>
                  <a:srgbClr val="000000"/>
                </a:solidFill>
                <a:latin typeface="Libre Baskerville"/>
                <a:ea typeface="Libre Baskerville"/>
                <a:cs typeface="Libre Baskerville"/>
                <a:sym typeface="Libre Baskerville"/>
              </a:rPr>
              <a:t>J A N U A R Y   0 4  ,   2 0 2 5</a:t>
            </a:r>
          </a:p>
        </p:txBody>
      </p:sp>
      <p:sp>
        <p:nvSpPr>
          <p:cNvPr id="9" name="TextBox 9"/>
          <p:cNvSpPr txBox="1"/>
          <p:nvPr/>
        </p:nvSpPr>
        <p:spPr>
          <a:xfrm>
            <a:off x="5663074" y="5739861"/>
            <a:ext cx="6961852" cy="405070"/>
          </a:xfrm>
          <a:prstGeom prst="rect">
            <a:avLst/>
          </a:prstGeom>
        </p:spPr>
        <p:txBody>
          <a:bodyPr lIns="0" tIns="0" rIns="0" bIns="0" rtlCol="0" anchor="t">
            <a:spAutoFit/>
          </a:bodyPr>
          <a:lstStyle/>
          <a:p>
            <a:pPr algn="ctr">
              <a:lnSpc>
                <a:spcPts val="3398"/>
              </a:lnSpc>
              <a:spcBef>
                <a:spcPct val="0"/>
              </a:spcBef>
            </a:pPr>
            <a:r>
              <a:rPr lang="en-US" sz="2427">
                <a:solidFill>
                  <a:srgbClr val="000000"/>
                </a:solidFill>
                <a:latin typeface="Libre Baskerville"/>
                <a:ea typeface="Libre Baskerville"/>
                <a:cs typeface="Libre Baskerville"/>
                <a:sym typeface="Libre Baskerville"/>
              </a:rPr>
              <a:t>KUET CSE NATIONAL FEST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970410" y="3663950"/>
            <a:ext cx="8347179" cy="2797174"/>
          </a:xfrm>
          <a:prstGeom prst="rect">
            <a:avLst/>
          </a:prstGeom>
        </p:spPr>
        <p:txBody>
          <a:bodyPr lIns="0" tIns="0" rIns="0" bIns="0" rtlCol="0" anchor="t">
            <a:spAutoFit/>
          </a:bodyPr>
          <a:lstStyle/>
          <a:p>
            <a:pPr marL="0" lvl="0" indent="0" algn="ctr">
              <a:lnSpc>
                <a:spcPts val="11200"/>
              </a:lnSpc>
              <a:spcBef>
                <a:spcPct val="0"/>
              </a:spcBef>
            </a:pPr>
            <a:r>
              <a:rPr lang="en-US" sz="8000" b="1" i="1">
                <a:solidFill>
                  <a:srgbClr val="0F4662"/>
                </a:solidFill>
                <a:latin typeface="Cormorant Garamond Bold Italics"/>
                <a:ea typeface="Cormorant Garamond Bold Italics"/>
                <a:cs typeface="Cormorant Garamond Bold Italics"/>
                <a:sym typeface="Cormorant Garamond Bold Italics"/>
              </a:rPr>
              <a:t>Correlation Matrix for Numerical Features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335010" y="659142"/>
            <a:ext cx="13617979" cy="8968716"/>
          </a:xfrm>
          <a:custGeom>
            <a:avLst/>
            <a:gdLst/>
            <a:ahLst/>
            <a:cxnLst/>
            <a:rect l="l" t="t" r="r" b="b"/>
            <a:pathLst>
              <a:path w="13617979" h="8968716">
                <a:moveTo>
                  <a:pt x="0" y="0"/>
                </a:moveTo>
                <a:lnTo>
                  <a:pt x="13617980" y="0"/>
                </a:lnTo>
                <a:lnTo>
                  <a:pt x="13617980" y="8968716"/>
                </a:lnTo>
                <a:lnTo>
                  <a:pt x="0" y="8968716"/>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441385" y="3506136"/>
            <a:ext cx="13405230" cy="2066925"/>
          </a:xfrm>
          <a:prstGeom prst="rect">
            <a:avLst/>
          </a:prstGeom>
        </p:spPr>
        <p:txBody>
          <a:bodyPr lIns="0" tIns="0" rIns="0" bIns="0" rtlCol="0" anchor="t">
            <a:spAutoFit/>
          </a:bodyPr>
          <a:lstStyle/>
          <a:p>
            <a:pPr marL="0" lvl="0" indent="0" algn="ctr">
              <a:lnSpc>
                <a:spcPts val="16800"/>
              </a:lnSpc>
              <a:spcBef>
                <a:spcPct val="0"/>
              </a:spcBef>
            </a:pPr>
            <a:r>
              <a:rPr lang="en-US" sz="12000" b="1" i="1">
                <a:solidFill>
                  <a:srgbClr val="0F4662"/>
                </a:solidFill>
                <a:latin typeface="Cormorant Garamond Bold Italics"/>
                <a:ea typeface="Cormorant Garamond Bold Italics"/>
                <a:cs typeface="Cormorant Garamond Bold Italics"/>
                <a:sym typeface="Cormorant Garamond Bold Italics"/>
              </a:rPr>
              <a:t>Job Fit Analysis System</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136477" y="3631772"/>
            <a:ext cx="4015047" cy="3993147"/>
          </a:xfrm>
          <a:custGeom>
            <a:avLst/>
            <a:gdLst/>
            <a:ahLst/>
            <a:cxnLst/>
            <a:rect l="l" t="t" r="r" b="b"/>
            <a:pathLst>
              <a:path w="4015047" h="3993147">
                <a:moveTo>
                  <a:pt x="0" y="0"/>
                </a:moveTo>
                <a:lnTo>
                  <a:pt x="4015046" y="0"/>
                </a:lnTo>
                <a:lnTo>
                  <a:pt x="4015046" y="3993147"/>
                </a:lnTo>
                <a:lnTo>
                  <a:pt x="0" y="3993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115187"/>
            <a:ext cx="4105252" cy="869061"/>
          </a:xfrm>
          <a:prstGeom prst="rect">
            <a:avLst/>
          </a:prstGeom>
        </p:spPr>
        <p:txBody>
          <a:bodyPr lIns="0" tIns="0" rIns="0" bIns="0" rtlCol="0" anchor="t">
            <a:spAutoFit/>
          </a:bodyPr>
          <a:lstStyle/>
          <a:p>
            <a:pPr algn="ctr">
              <a:lnSpc>
                <a:spcPts val="6402"/>
              </a:lnSpc>
            </a:pPr>
            <a:r>
              <a:rPr lang="en-US" sz="6600" b="1" i="1">
                <a:solidFill>
                  <a:srgbClr val="0F4662"/>
                </a:solidFill>
                <a:latin typeface="Cormorant Garamond Bold Italics"/>
                <a:ea typeface="Cormorant Garamond Bold Italics"/>
                <a:cs typeface="Cormorant Garamond Bold Italics"/>
                <a:sym typeface="Cormorant Garamond Bold Italics"/>
              </a:rPr>
              <a:t>Components</a:t>
            </a:r>
          </a:p>
        </p:txBody>
      </p:sp>
      <p:sp>
        <p:nvSpPr>
          <p:cNvPr id="4" name="TextBox 4"/>
          <p:cNvSpPr txBox="1"/>
          <p:nvPr/>
        </p:nvSpPr>
        <p:spPr>
          <a:xfrm>
            <a:off x="2221450" y="2624662"/>
            <a:ext cx="4347405" cy="1661795"/>
          </a:xfrm>
          <a:prstGeom prst="rect">
            <a:avLst/>
          </a:prstGeom>
        </p:spPr>
        <p:txBody>
          <a:bodyPr lIns="0" tIns="0" rIns="0" bIns="0" rtlCol="0" anchor="t">
            <a:spAutoFit/>
          </a:bodyPr>
          <a:lstStyle/>
          <a:p>
            <a:pPr algn="r">
              <a:lnSpc>
                <a:spcPts val="6999"/>
              </a:lnSpc>
            </a:pPr>
            <a:r>
              <a:rPr lang="en-US" sz="2799" b="1" spc="27">
                <a:solidFill>
                  <a:srgbClr val="2B2C30"/>
                </a:solidFill>
                <a:latin typeface="Public Sans Bold"/>
                <a:ea typeface="Public Sans Bold"/>
                <a:cs typeface="Public Sans Bold"/>
                <a:sym typeface="Public Sans Bold"/>
              </a:rPr>
              <a:t>TextProcessor </a:t>
            </a:r>
          </a:p>
          <a:p>
            <a:pPr algn="r">
              <a:lnSpc>
                <a:spcPts val="6999"/>
              </a:lnSpc>
            </a:pPr>
            <a:r>
              <a:rPr lang="en-US" sz="2799" spc="27">
                <a:solidFill>
                  <a:srgbClr val="2B2C30"/>
                </a:solidFill>
                <a:latin typeface="Public Sans"/>
                <a:ea typeface="Public Sans"/>
                <a:cs typeface="Public Sans"/>
                <a:sym typeface="Public Sans"/>
              </a:rPr>
              <a:t>Text feature processing</a:t>
            </a:r>
          </a:p>
        </p:txBody>
      </p:sp>
      <p:sp>
        <p:nvSpPr>
          <p:cNvPr id="5" name="TextBox 5"/>
          <p:cNvSpPr txBox="1"/>
          <p:nvPr/>
        </p:nvSpPr>
        <p:spPr>
          <a:xfrm>
            <a:off x="11527909" y="2624662"/>
            <a:ext cx="6370010" cy="1661795"/>
          </a:xfrm>
          <a:prstGeom prst="rect">
            <a:avLst/>
          </a:prstGeom>
        </p:spPr>
        <p:txBody>
          <a:bodyPr lIns="0" tIns="0" rIns="0" bIns="0" rtlCol="0" anchor="t">
            <a:spAutoFit/>
          </a:bodyPr>
          <a:lstStyle/>
          <a:p>
            <a:pPr algn="l">
              <a:lnSpc>
                <a:spcPts val="6999"/>
              </a:lnSpc>
            </a:pPr>
            <a:r>
              <a:rPr lang="en-US" sz="2799" b="1" spc="27">
                <a:solidFill>
                  <a:srgbClr val="2B2C30"/>
                </a:solidFill>
                <a:latin typeface="Public Sans Bold"/>
                <a:ea typeface="Public Sans Bold"/>
                <a:cs typeface="Public Sans Bold"/>
                <a:sym typeface="Public Sans Bold"/>
              </a:rPr>
              <a:t>Feature Engineering</a:t>
            </a:r>
            <a:r>
              <a:rPr lang="en-US" sz="2799" spc="27">
                <a:solidFill>
                  <a:srgbClr val="2B2C30"/>
                </a:solidFill>
                <a:latin typeface="Public Sans"/>
                <a:ea typeface="Public Sans"/>
                <a:cs typeface="Public Sans"/>
                <a:sym typeface="Public Sans"/>
              </a:rPr>
              <a:t> </a:t>
            </a:r>
          </a:p>
          <a:p>
            <a:pPr algn="l">
              <a:lnSpc>
                <a:spcPts val="6999"/>
              </a:lnSpc>
            </a:pPr>
            <a:r>
              <a:rPr lang="en-US" sz="2799" spc="27">
                <a:solidFill>
                  <a:srgbClr val="2B2C30"/>
                </a:solidFill>
                <a:latin typeface="Public Sans"/>
                <a:ea typeface="Public Sans"/>
                <a:cs typeface="Public Sans"/>
                <a:sym typeface="Public Sans"/>
              </a:rPr>
              <a:t>Feature creation and transformation</a:t>
            </a:r>
          </a:p>
        </p:txBody>
      </p:sp>
      <p:sp>
        <p:nvSpPr>
          <p:cNvPr id="6" name="TextBox 6"/>
          <p:cNvSpPr txBox="1"/>
          <p:nvPr/>
        </p:nvSpPr>
        <p:spPr>
          <a:xfrm>
            <a:off x="2537650" y="6617809"/>
            <a:ext cx="4031206" cy="1661795"/>
          </a:xfrm>
          <a:prstGeom prst="rect">
            <a:avLst/>
          </a:prstGeom>
        </p:spPr>
        <p:txBody>
          <a:bodyPr lIns="0" tIns="0" rIns="0" bIns="0" rtlCol="0" anchor="t">
            <a:spAutoFit/>
          </a:bodyPr>
          <a:lstStyle/>
          <a:p>
            <a:pPr algn="r">
              <a:lnSpc>
                <a:spcPts val="6999"/>
              </a:lnSpc>
            </a:pPr>
            <a:r>
              <a:rPr lang="en-US" sz="2799" b="1" spc="27">
                <a:solidFill>
                  <a:srgbClr val="2B2C30"/>
                </a:solidFill>
                <a:latin typeface="Public Sans Bold"/>
                <a:ea typeface="Public Sans Bold"/>
                <a:cs typeface="Public Sans Bold"/>
                <a:sym typeface="Public Sans Bold"/>
              </a:rPr>
              <a:t>Model Training </a:t>
            </a:r>
          </a:p>
          <a:p>
            <a:pPr algn="r">
              <a:lnSpc>
                <a:spcPts val="6999"/>
              </a:lnSpc>
            </a:pPr>
            <a:r>
              <a:rPr lang="en-US" sz="2799" spc="27">
                <a:solidFill>
                  <a:srgbClr val="2B2C30"/>
                </a:solidFill>
                <a:latin typeface="Public Sans"/>
                <a:ea typeface="Public Sans"/>
                <a:cs typeface="Public Sans"/>
                <a:sym typeface="Public Sans"/>
              </a:rPr>
              <a:t>LightBGM</a:t>
            </a:r>
          </a:p>
        </p:txBody>
      </p:sp>
      <p:sp>
        <p:nvSpPr>
          <p:cNvPr id="7" name="TextBox 7"/>
          <p:cNvSpPr txBox="1"/>
          <p:nvPr/>
        </p:nvSpPr>
        <p:spPr>
          <a:xfrm>
            <a:off x="11527909" y="6617809"/>
            <a:ext cx="4537124" cy="1661795"/>
          </a:xfrm>
          <a:prstGeom prst="rect">
            <a:avLst/>
          </a:prstGeom>
        </p:spPr>
        <p:txBody>
          <a:bodyPr lIns="0" tIns="0" rIns="0" bIns="0" rtlCol="0" anchor="t">
            <a:spAutoFit/>
          </a:bodyPr>
          <a:lstStyle/>
          <a:p>
            <a:pPr algn="l">
              <a:lnSpc>
                <a:spcPts val="6999"/>
              </a:lnSpc>
            </a:pPr>
            <a:r>
              <a:rPr lang="en-US" sz="2799" b="1" spc="27">
                <a:solidFill>
                  <a:srgbClr val="2B2C30"/>
                </a:solidFill>
                <a:latin typeface="Public Sans Bold"/>
                <a:ea typeface="Public Sans Bold"/>
                <a:cs typeface="Public Sans Bold"/>
                <a:sym typeface="Public Sans Bold"/>
              </a:rPr>
              <a:t>Hyper-Parameter Tuning </a:t>
            </a:r>
            <a:r>
              <a:rPr lang="en-US" sz="2799" spc="27">
                <a:solidFill>
                  <a:srgbClr val="2B2C30"/>
                </a:solidFill>
                <a:latin typeface="Public Sans"/>
                <a:ea typeface="Public Sans"/>
                <a:cs typeface="Public Sans"/>
                <a:sym typeface="Public Sans"/>
              </a:rPr>
              <a:t>Trial &amp; Error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2700000">
            <a:off x="6354838" y="3404091"/>
            <a:ext cx="1697357" cy="606805"/>
          </a:xfrm>
          <a:custGeom>
            <a:avLst/>
            <a:gdLst/>
            <a:ahLst/>
            <a:cxnLst/>
            <a:rect l="l" t="t" r="r" b="b"/>
            <a:pathLst>
              <a:path w="1697357" h="606805">
                <a:moveTo>
                  <a:pt x="0" y="0"/>
                </a:moveTo>
                <a:lnTo>
                  <a:pt x="1697357" y="0"/>
                </a:lnTo>
                <a:lnTo>
                  <a:pt x="1697357" y="606805"/>
                </a:lnTo>
                <a:lnTo>
                  <a:pt x="0" y="6068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252267" y="2369820"/>
            <a:ext cx="4136605" cy="1173480"/>
          </a:xfrm>
          <a:prstGeom prst="rect">
            <a:avLst/>
          </a:prstGeom>
        </p:spPr>
        <p:txBody>
          <a:bodyPr lIns="0" tIns="0" rIns="0" bIns="0" rtlCol="0" anchor="t">
            <a:spAutoFit/>
          </a:bodyPr>
          <a:lstStyle/>
          <a:p>
            <a:pPr algn="l">
              <a:lnSpc>
                <a:spcPts val="10500"/>
              </a:lnSpc>
            </a:pPr>
            <a:r>
              <a:rPr lang="en-US" sz="4200" spc="42">
                <a:solidFill>
                  <a:srgbClr val="0097B2"/>
                </a:solidFill>
                <a:latin typeface="Public Sans"/>
                <a:ea typeface="Public Sans"/>
                <a:cs typeface="Public Sans"/>
                <a:sym typeface="Public Sans"/>
              </a:rPr>
              <a:t>Text Processing</a:t>
            </a:r>
          </a:p>
        </p:txBody>
      </p:sp>
      <p:sp>
        <p:nvSpPr>
          <p:cNvPr id="4" name="TextBox 4"/>
          <p:cNvSpPr txBox="1"/>
          <p:nvPr/>
        </p:nvSpPr>
        <p:spPr>
          <a:xfrm>
            <a:off x="1028700" y="895350"/>
            <a:ext cx="6583740" cy="1137285"/>
          </a:xfrm>
          <a:prstGeom prst="rect">
            <a:avLst/>
          </a:prstGeom>
        </p:spPr>
        <p:txBody>
          <a:bodyPr lIns="0" tIns="0" rIns="0" bIns="0" rtlCol="0" anchor="t">
            <a:spAutoFit/>
          </a:bodyPr>
          <a:lstStyle/>
          <a:p>
            <a:pPr marL="0" lvl="0" indent="0" algn="l">
              <a:lnSpc>
                <a:spcPts val="9240"/>
              </a:lnSpc>
              <a:spcBef>
                <a:spcPct val="0"/>
              </a:spcBef>
            </a:pPr>
            <a:r>
              <a:rPr lang="en-US" sz="6600" b="1" i="1">
                <a:solidFill>
                  <a:srgbClr val="0F4662"/>
                </a:solidFill>
                <a:latin typeface="Cormorant Garamond Bold Italics"/>
                <a:ea typeface="Cormorant Garamond Bold Italics"/>
                <a:cs typeface="Cormorant Garamond Bold Italics"/>
                <a:sym typeface="Cormorant Garamond Bold Italics"/>
              </a:rPr>
              <a:t>Data Pipeline</a:t>
            </a:r>
          </a:p>
        </p:txBody>
      </p:sp>
      <p:sp>
        <p:nvSpPr>
          <p:cNvPr id="5" name="TextBox 5"/>
          <p:cNvSpPr txBox="1"/>
          <p:nvPr/>
        </p:nvSpPr>
        <p:spPr>
          <a:xfrm>
            <a:off x="4574970" y="3988738"/>
            <a:ext cx="5211682" cy="1173480"/>
          </a:xfrm>
          <a:prstGeom prst="rect">
            <a:avLst/>
          </a:prstGeom>
        </p:spPr>
        <p:txBody>
          <a:bodyPr lIns="0" tIns="0" rIns="0" bIns="0" rtlCol="0" anchor="t">
            <a:spAutoFit/>
          </a:bodyPr>
          <a:lstStyle/>
          <a:p>
            <a:pPr algn="l">
              <a:lnSpc>
                <a:spcPts val="10500"/>
              </a:lnSpc>
            </a:pPr>
            <a:r>
              <a:rPr lang="en-US" sz="4200" spc="42">
                <a:solidFill>
                  <a:srgbClr val="0097B2"/>
                </a:solidFill>
                <a:latin typeface="Public Sans"/>
                <a:ea typeface="Public Sans"/>
                <a:cs typeface="Public Sans"/>
                <a:sym typeface="Public Sans"/>
              </a:rPr>
              <a:t>Feature Engineering</a:t>
            </a:r>
          </a:p>
        </p:txBody>
      </p:sp>
      <p:sp>
        <p:nvSpPr>
          <p:cNvPr id="6" name="TextBox 6"/>
          <p:cNvSpPr txBox="1"/>
          <p:nvPr/>
        </p:nvSpPr>
        <p:spPr>
          <a:xfrm>
            <a:off x="9309914" y="5544416"/>
            <a:ext cx="3862566" cy="1173480"/>
          </a:xfrm>
          <a:prstGeom prst="rect">
            <a:avLst/>
          </a:prstGeom>
        </p:spPr>
        <p:txBody>
          <a:bodyPr lIns="0" tIns="0" rIns="0" bIns="0" rtlCol="0" anchor="t">
            <a:spAutoFit/>
          </a:bodyPr>
          <a:lstStyle/>
          <a:p>
            <a:pPr algn="l">
              <a:lnSpc>
                <a:spcPts val="10500"/>
              </a:lnSpc>
            </a:pPr>
            <a:r>
              <a:rPr lang="en-US" sz="4200" spc="42">
                <a:solidFill>
                  <a:srgbClr val="0097B2"/>
                </a:solidFill>
                <a:latin typeface="Public Sans"/>
                <a:ea typeface="Public Sans"/>
                <a:cs typeface="Public Sans"/>
                <a:sym typeface="Public Sans"/>
              </a:rPr>
              <a:t>Model Training</a:t>
            </a:r>
          </a:p>
        </p:txBody>
      </p:sp>
      <p:sp>
        <p:nvSpPr>
          <p:cNvPr id="7" name="TextBox 7"/>
          <p:cNvSpPr txBox="1"/>
          <p:nvPr/>
        </p:nvSpPr>
        <p:spPr>
          <a:xfrm>
            <a:off x="13791933" y="7173705"/>
            <a:ext cx="2682089" cy="1173480"/>
          </a:xfrm>
          <a:prstGeom prst="rect">
            <a:avLst/>
          </a:prstGeom>
        </p:spPr>
        <p:txBody>
          <a:bodyPr lIns="0" tIns="0" rIns="0" bIns="0" rtlCol="0" anchor="t">
            <a:spAutoFit/>
          </a:bodyPr>
          <a:lstStyle/>
          <a:p>
            <a:pPr algn="l">
              <a:lnSpc>
                <a:spcPts val="10500"/>
              </a:lnSpc>
            </a:pPr>
            <a:r>
              <a:rPr lang="en-US" sz="4200" spc="42">
                <a:solidFill>
                  <a:srgbClr val="0097B2"/>
                </a:solidFill>
                <a:latin typeface="Public Sans"/>
                <a:ea typeface="Public Sans"/>
                <a:cs typeface="Public Sans"/>
                <a:sym typeface="Public Sans"/>
              </a:rPr>
              <a:t>Prediction</a:t>
            </a:r>
          </a:p>
        </p:txBody>
      </p:sp>
      <p:sp>
        <p:nvSpPr>
          <p:cNvPr id="8" name="Freeform 8"/>
          <p:cNvSpPr/>
          <p:nvPr/>
        </p:nvSpPr>
        <p:spPr>
          <a:xfrm rot="2700000">
            <a:off x="9752618" y="4959769"/>
            <a:ext cx="1697357" cy="606805"/>
          </a:xfrm>
          <a:custGeom>
            <a:avLst/>
            <a:gdLst/>
            <a:ahLst/>
            <a:cxnLst/>
            <a:rect l="l" t="t" r="r" b="b"/>
            <a:pathLst>
              <a:path w="1697357" h="606805">
                <a:moveTo>
                  <a:pt x="0" y="0"/>
                </a:moveTo>
                <a:lnTo>
                  <a:pt x="1697357" y="0"/>
                </a:lnTo>
                <a:lnTo>
                  <a:pt x="1697357" y="606806"/>
                </a:lnTo>
                <a:lnTo>
                  <a:pt x="0" y="606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700000">
            <a:off x="13138446" y="6589058"/>
            <a:ext cx="1697357" cy="606805"/>
          </a:xfrm>
          <a:custGeom>
            <a:avLst/>
            <a:gdLst/>
            <a:ahLst/>
            <a:cxnLst/>
            <a:rect l="l" t="t" r="r" b="b"/>
            <a:pathLst>
              <a:path w="1697357" h="606805">
                <a:moveTo>
                  <a:pt x="0" y="0"/>
                </a:moveTo>
                <a:lnTo>
                  <a:pt x="1697357" y="0"/>
                </a:lnTo>
                <a:lnTo>
                  <a:pt x="1697357" y="606805"/>
                </a:lnTo>
                <a:lnTo>
                  <a:pt x="0" y="6068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449761" y="0"/>
            <a:ext cx="9838239" cy="10287000"/>
            <a:chOff x="0" y="0"/>
            <a:chExt cx="2591141" cy="2709333"/>
          </a:xfrm>
        </p:grpSpPr>
        <p:sp>
          <p:nvSpPr>
            <p:cNvPr id="3" name="Freeform 3"/>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4" name="TextBox 4"/>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6" name="AutoShape 6"/>
          <p:cNvSpPr/>
          <p:nvPr/>
        </p:nvSpPr>
        <p:spPr>
          <a:xfrm>
            <a:off x="10767060" y="1028700"/>
            <a:ext cx="6492240" cy="0"/>
          </a:xfrm>
          <a:prstGeom prst="line">
            <a:avLst/>
          </a:prstGeom>
          <a:ln w="76200" cap="flat">
            <a:solidFill>
              <a:srgbClr val="0F4662"/>
            </a:solidFill>
            <a:prstDash val="solid"/>
            <a:headEnd type="none" w="sm" len="sm"/>
            <a:tailEnd type="none" w="sm" len="sm"/>
          </a:ln>
        </p:spPr>
      </p:sp>
      <p:sp>
        <p:nvSpPr>
          <p:cNvPr id="7" name="Freeform 7"/>
          <p:cNvSpPr/>
          <p:nvPr/>
        </p:nvSpPr>
        <p:spPr>
          <a:xfrm rot="5400000">
            <a:off x="3797684" y="3133621"/>
            <a:ext cx="695325" cy="197545"/>
          </a:xfrm>
          <a:custGeom>
            <a:avLst/>
            <a:gdLst/>
            <a:ahLst/>
            <a:cxnLst/>
            <a:rect l="l" t="t" r="r" b="b"/>
            <a:pathLst>
              <a:path w="695325" h="197545">
                <a:moveTo>
                  <a:pt x="0" y="0"/>
                </a:moveTo>
                <a:lnTo>
                  <a:pt x="695325" y="0"/>
                </a:lnTo>
                <a:lnTo>
                  <a:pt x="695325" y="197545"/>
                </a:lnTo>
                <a:lnTo>
                  <a:pt x="0" y="197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028700" y="599709"/>
            <a:ext cx="4969642"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Text Processing</a:t>
            </a:r>
          </a:p>
        </p:txBody>
      </p:sp>
      <p:sp>
        <p:nvSpPr>
          <p:cNvPr id="9" name="TextBox 9"/>
          <p:cNvSpPr txBox="1"/>
          <p:nvPr/>
        </p:nvSpPr>
        <p:spPr>
          <a:xfrm>
            <a:off x="8905576" y="6296870"/>
            <a:ext cx="8606683" cy="1514475"/>
          </a:xfrm>
          <a:prstGeom prst="rect">
            <a:avLst/>
          </a:prstGeom>
        </p:spPr>
        <p:txBody>
          <a:bodyPr lIns="0" tIns="0" rIns="0" bIns="0" rtlCol="0" anchor="t">
            <a:spAutoFit/>
          </a:bodyPr>
          <a:lstStyle/>
          <a:p>
            <a:pPr algn="just">
              <a:lnSpc>
                <a:spcPts val="4079"/>
              </a:lnSpc>
            </a:pPr>
            <a:r>
              <a:rPr lang="en-US" sz="2400" b="1">
                <a:solidFill>
                  <a:srgbClr val="0F4662"/>
                </a:solidFill>
                <a:latin typeface="Quicksand Bold"/>
                <a:ea typeface="Quicksand Bold"/>
                <a:cs typeface="Quicksand Bold"/>
                <a:sym typeface="Quicksand Bold"/>
              </a:rPr>
              <a:t>Chiu, B., Crichton, G., Korhonen, A., and Pyysalo, S., 2016. </a:t>
            </a:r>
            <a:r>
              <a:rPr lang="en-US" sz="2400" i="1">
                <a:solidFill>
                  <a:srgbClr val="0F4662"/>
                </a:solidFill>
                <a:latin typeface="Quicksand"/>
                <a:ea typeface="Quicksand"/>
                <a:cs typeface="Quicksand"/>
                <a:sym typeface="Quicksand"/>
              </a:rPr>
              <a:t>How To Train Good Word Embeddings For Biomedical NLP.</a:t>
            </a:r>
            <a:r>
              <a:rPr lang="en-US" sz="2400" b="1">
                <a:solidFill>
                  <a:srgbClr val="0F4662"/>
                </a:solidFill>
                <a:latin typeface="Quicksand Bold"/>
                <a:ea typeface="Quicksand Bold"/>
                <a:cs typeface="Quicksand Bold"/>
                <a:sym typeface="Quicksand Bold"/>
              </a:rPr>
              <a:t> pp.166-174.</a:t>
            </a:r>
          </a:p>
        </p:txBody>
      </p:sp>
      <p:sp>
        <p:nvSpPr>
          <p:cNvPr id="10" name="TextBox 10"/>
          <p:cNvSpPr txBox="1"/>
          <p:nvPr/>
        </p:nvSpPr>
        <p:spPr>
          <a:xfrm>
            <a:off x="8905576" y="3096048"/>
            <a:ext cx="8775323" cy="1642205"/>
          </a:xfrm>
          <a:prstGeom prst="rect">
            <a:avLst/>
          </a:prstGeom>
        </p:spPr>
        <p:txBody>
          <a:bodyPr lIns="0" tIns="0" rIns="0" bIns="0" rtlCol="0" anchor="t">
            <a:spAutoFit/>
          </a:bodyPr>
          <a:lstStyle/>
          <a:p>
            <a:pPr marL="0" lvl="0" indent="0" algn="just">
              <a:lnSpc>
                <a:spcPts val="4485"/>
              </a:lnSpc>
            </a:pPr>
            <a:r>
              <a:rPr lang="en-US" sz="2638" b="1">
                <a:solidFill>
                  <a:srgbClr val="0F4662"/>
                </a:solidFill>
                <a:latin typeface="Quicksand Bold"/>
                <a:ea typeface="Quicksand Bold"/>
                <a:cs typeface="Quicksand Bold"/>
                <a:sym typeface="Quicksand Bold"/>
              </a:rPr>
              <a:t>Dense embeddings outperform sparse vectors (e.g., one-hot encoding) in preserving contextual relations between words.</a:t>
            </a:r>
          </a:p>
        </p:txBody>
      </p:sp>
      <p:sp>
        <p:nvSpPr>
          <p:cNvPr id="11" name="TextBox 11"/>
          <p:cNvSpPr txBox="1"/>
          <p:nvPr/>
        </p:nvSpPr>
        <p:spPr>
          <a:xfrm>
            <a:off x="8905576" y="5460776"/>
            <a:ext cx="8606683" cy="565150"/>
          </a:xfrm>
          <a:prstGeom prst="rect">
            <a:avLst/>
          </a:prstGeom>
        </p:spPr>
        <p:txBody>
          <a:bodyPr lIns="0" tIns="0" rIns="0" bIns="0" rtlCol="0" anchor="t">
            <a:spAutoFit/>
          </a:bodyPr>
          <a:lstStyle/>
          <a:p>
            <a:pPr marL="0" lvl="0" indent="0" algn="l">
              <a:lnSpc>
                <a:spcPts val="4759"/>
              </a:lnSpc>
            </a:pPr>
            <a:r>
              <a:rPr lang="en-US" sz="2799" b="1" u="sng">
                <a:solidFill>
                  <a:srgbClr val="0F4662"/>
                </a:solidFill>
                <a:latin typeface="Quicksand Bold"/>
                <a:ea typeface="Quicksand Bold"/>
                <a:cs typeface="Quicksand Bold"/>
                <a:sym typeface="Quicksand Bold"/>
              </a:rPr>
              <a:t>Citation</a:t>
            </a:r>
          </a:p>
        </p:txBody>
      </p:sp>
      <p:sp>
        <p:nvSpPr>
          <p:cNvPr id="12" name="TextBox 12"/>
          <p:cNvSpPr txBox="1"/>
          <p:nvPr/>
        </p:nvSpPr>
        <p:spPr>
          <a:xfrm>
            <a:off x="2853915" y="2328376"/>
            <a:ext cx="2571463" cy="518255"/>
          </a:xfrm>
          <a:prstGeom prst="rect">
            <a:avLst/>
          </a:prstGeom>
        </p:spPr>
        <p:txBody>
          <a:bodyPr lIns="0" tIns="0" rIns="0" bIns="0" rtlCol="0" anchor="t">
            <a:spAutoFit/>
          </a:bodyPr>
          <a:lstStyle/>
          <a:p>
            <a:pPr marL="0" lvl="0" indent="0" algn="l">
              <a:lnSpc>
                <a:spcPts val="4485"/>
              </a:lnSpc>
            </a:pPr>
            <a:r>
              <a:rPr lang="en-US" sz="2638" b="1">
                <a:solidFill>
                  <a:srgbClr val="FF914D"/>
                </a:solidFill>
                <a:latin typeface="Quicksand Bold"/>
                <a:ea typeface="Quicksand Bold"/>
                <a:cs typeface="Quicksand Bold"/>
                <a:sym typeface="Quicksand Bold"/>
              </a:rPr>
              <a:t>Raw Text Data</a:t>
            </a:r>
          </a:p>
        </p:txBody>
      </p:sp>
      <p:sp>
        <p:nvSpPr>
          <p:cNvPr id="13" name="TextBox 13"/>
          <p:cNvSpPr txBox="1"/>
          <p:nvPr/>
        </p:nvSpPr>
        <p:spPr>
          <a:xfrm>
            <a:off x="2984433" y="3494331"/>
            <a:ext cx="2310428" cy="518255"/>
          </a:xfrm>
          <a:prstGeom prst="rect">
            <a:avLst/>
          </a:prstGeom>
        </p:spPr>
        <p:txBody>
          <a:bodyPr lIns="0" tIns="0" rIns="0" bIns="0" rtlCol="0" anchor="t">
            <a:spAutoFit/>
          </a:bodyPr>
          <a:lstStyle/>
          <a:p>
            <a:pPr marL="0" lvl="0" indent="0" algn="l">
              <a:lnSpc>
                <a:spcPts val="4485"/>
              </a:lnSpc>
            </a:pPr>
            <a:r>
              <a:rPr lang="en-US" sz="2638" b="1">
                <a:solidFill>
                  <a:srgbClr val="FF914D"/>
                </a:solidFill>
                <a:latin typeface="Quicksand Bold"/>
                <a:ea typeface="Quicksand Bold"/>
                <a:cs typeface="Quicksand Bold"/>
                <a:sym typeface="Quicksand Bold"/>
              </a:rPr>
              <a:t>Text Cleaning</a:t>
            </a:r>
          </a:p>
        </p:txBody>
      </p:sp>
      <p:sp>
        <p:nvSpPr>
          <p:cNvPr id="14" name="TextBox 14"/>
          <p:cNvSpPr txBox="1"/>
          <p:nvPr/>
        </p:nvSpPr>
        <p:spPr>
          <a:xfrm>
            <a:off x="2488163" y="4660286"/>
            <a:ext cx="3510178" cy="518255"/>
          </a:xfrm>
          <a:prstGeom prst="rect">
            <a:avLst/>
          </a:prstGeom>
        </p:spPr>
        <p:txBody>
          <a:bodyPr lIns="0" tIns="0" rIns="0" bIns="0" rtlCol="0" anchor="t">
            <a:spAutoFit/>
          </a:bodyPr>
          <a:lstStyle/>
          <a:p>
            <a:pPr marL="0" lvl="0" indent="0" algn="l">
              <a:lnSpc>
                <a:spcPts val="4485"/>
              </a:lnSpc>
            </a:pPr>
            <a:r>
              <a:rPr lang="en-US" sz="2638" b="1">
                <a:solidFill>
                  <a:srgbClr val="FF914D"/>
                </a:solidFill>
                <a:latin typeface="Quicksand Bold"/>
                <a:ea typeface="Quicksand Bold"/>
                <a:cs typeface="Quicksand Bold"/>
                <a:sym typeface="Quicksand Bold"/>
              </a:rPr>
              <a:t>TF-IDF Vectorization</a:t>
            </a:r>
          </a:p>
        </p:txBody>
      </p:sp>
      <p:sp>
        <p:nvSpPr>
          <p:cNvPr id="15" name="TextBox 15"/>
          <p:cNvSpPr txBox="1"/>
          <p:nvPr/>
        </p:nvSpPr>
        <p:spPr>
          <a:xfrm>
            <a:off x="2502918" y="5826241"/>
            <a:ext cx="3273459" cy="518255"/>
          </a:xfrm>
          <a:prstGeom prst="rect">
            <a:avLst/>
          </a:prstGeom>
        </p:spPr>
        <p:txBody>
          <a:bodyPr lIns="0" tIns="0" rIns="0" bIns="0" rtlCol="0" anchor="t">
            <a:spAutoFit/>
          </a:bodyPr>
          <a:lstStyle/>
          <a:p>
            <a:pPr marL="0" lvl="0" indent="0" algn="l">
              <a:lnSpc>
                <a:spcPts val="4485"/>
              </a:lnSpc>
            </a:pPr>
            <a:r>
              <a:rPr lang="en-US" sz="2638" b="1">
                <a:solidFill>
                  <a:srgbClr val="FF914D"/>
                </a:solidFill>
                <a:latin typeface="Quicksand Bold"/>
                <a:ea typeface="Quicksand Bold"/>
                <a:cs typeface="Quicksand Bold"/>
                <a:sym typeface="Quicksand Bold"/>
              </a:rPr>
              <a:t>Count Vectorization</a:t>
            </a:r>
          </a:p>
        </p:txBody>
      </p:sp>
      <p:sp>
        <p:nvSpPr>
          <p:cNvPr id="16" name="TextBox 16"/>
          <p:cNvSpPr txBox="1"/>
          <p:nvPr/>
        </p:nvSpPr>
        <p:spPr>
          <a:xfrm>
            <a:off x="1991300" y="6992195"/>
            <a:ext cx="4296695" cy="518255"/>
          </a:xfrm>
          <a:prstGeom prst="rect">
            <a:avLst/>
          </a:prstGeom>
        </p:spPr>
        <p:txBody>
          <a:bodyPr lIns="0" tIns="0" rIns="0" bIns="0" rtlCol="0" anchor="t">
            <a:spAutoFit/>
          </a:bodyPr>
          <a:lstStyle/>
          <a:p>
            <a:pPr marL="0" lvl="0" indent="0" algn="l">
              <a:lnSpc>
                <a:spcPts val="4485"/>
              </a:lnSpc>
            </a:pPr>
            <a:r>
              <a:rPr lang="en-US" sz="2638" b="1">
                <a:solidFill>
                  <a:srgbClr val="FF914D"/>
                </a:solidFill>
                <a:latin typeface="Quicksand Bold"/>
                <a:ea typeface="Quicksand Bold"/>
                <a:cs typeface="Quicksand Bold"/>
                <a:sym typeface="Quicksand Bold"/>
              </a:rPr>
              <a:t>SVD Dimension Reduction</a:t>
            </a:r>
          </a:p>
        </p:txBody>
      </p:sp>
      <p:sp>
        <p:nvSpPr>
          <p:cNvPr id="17" name="TextBox 17"/>
          <p:cNvSpPr txBox="1"/>
          <p:nvPr/>
        </p:nvSpPr>
        <p:spPr>
          <a:xfrm>
            <a:off x="2502918" y="8158150"/>
            <a:ext cx="3284858" cy="518255"/>
          </a:xfrm>
          <a:prstGeom prst="rect">
            <a:avLst/>
          </a:prstGeom>
        </p:spPr>
        <p:txBody>
          <a:bodyPr lIns="0" tIns="0" rIns="0" bIns="0" rtlCol="0" anchor="t">
            <a:spAutoFit/>
          </a:bodyPr>
          <a:lstStyle/>
          <a:p>
            <a:pPr marL="0" lvl="0" indent="0" algn="l">
              <a:lnSpc>
                <a:spcPts val="4485"/>
              </a:lnSpc>
            </a:pPr>
            <a:r>
              <a:rPr lang="en-US" sz="2638" b="1">
                <a:solidFill>
                  <a:srgbClr val="FF914D"/>
                </a:solidFill>
                <a:latin typeface="Quicksand Bold"/>
                <a:ea typeface="Quicksand Bold"/>
                <a:cs typeface="Quicksand Bold"/>
                <a:sym typeface="Quicksand Bold"/>
              </a:rPr>
              <a:t>Processed Features</a:t>
            </a:r>
          </a:p>
        </p:txBody>
      </p:sp>
      <p:sp>
        <p:nvSpPr>
          <p:cNvPr id="18" name="Freeform 18"/>
          <p:cNvSpPr/>
          <p:nvPr/>
        </p:nvSpPr>
        <p:spPr>
          <a:xfrm rot="5400000">
            <a:off x="3797684" y="4337676"/>
            <a:ext cx="695325" cy="197545"/>
          </a:xfrm>
          <a:custGeom>
            <a:avLst/>
            <a:gdLst/>
            <a:ahLst/>
            <a:cxnLst/>
            <a:rect l="l" t="t" r="r" b="b"/>
            <a:pathLst>
              <a:path w="695325" h="197545">
                <a:moveTo>
                  <a:pt x="0" y="0"/>
                </a:moveTo>
                <a:lnTo>
                  <a:pt x="695325" y="0"/>
                </a:lnTo>
                <a:lnTo>
                  <a:pt x="695325" y="197545"/>
                </a:lnTo>
                <a:lnTo>
                  <a:pt x="0" y="197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5400000">
            <a:off x="3797684" y="5503630"/>
            <a:ext cx="695325" cy="197545"/>
          </a:xfrm>
          <a:custGeom>
            <a:avLst/>
            <a:gdLst/>
            <a:ahLst/>
            <a:cxnLst/>
            <a:rect l="l" t="t" r="r" b="b"/>
            <a:pathLst>
              <a:path w="695325" h="197545">
                <a:moveTo>
                  <a:pt x="0" y="0"/>
                </a:moveTo>
                <a:lnTo>
                  <a:pt x="695325" y="0"/>
                </a:lnTo>
                <a:lnTo>
                  <a:pt x="695325" y="197546"/>
                </a:lnTo>
                <a:lnTo>
                  <a:pt x="0" y="197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rot="5400000">
            <a:off x="3797684" y="6669585"/>
            <a:ext cx="695325" cy="197545"/>
          </a:xfrm>
          <a:custGeom>
            <a:avLst/>
            <a:gdLst/>
            <a:ahLst/>
            <a:cxnLst/>
            <a:rect l="l" t="t" r="r" b="b"/>
            <a:pathLst>
              <a:path w="695325" h="197545">
                <a:moveTo>
                  <a:pt x="0" y="0"/>
                </a:moveTo>
                <a:lnTo>
                  <a:pt x="695325" y="0"/>
                </a:lnTo>
                <a:lnTo>
                  <a:pt x="695325" y="197546"/>
                </a:lnTo>
                <a:lnTo>
                  <a:pt x="0" y="197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rot="5400000">
            <a:off x="3791984" y="7854153"/>
            <a:ext cx="695325" cy="197545"/>
          </a:xfrm>
          <a:custGeom>
            <a:avLst/>
            <a:gdLst/>
            <a:ahLst/>
            <a:cxnLst/>
            <a:rect l="l" t="t" r="r" b="b"/>
            <a:pathLst>
              <a:path w="695325" h="197545">
                <a:moveTo>
                  <a:pt x="0" y="0"/>
                </a:moveTo>
                <a:lnTo>
                  <a:pt x="695325" y="0"/>
                </a:lnTo>
                <a:lnTo>
                  <a:pt x="695325" y="197546"/>
                </a:lnTo>
                <a:lnTo>
                  <a:pt x="0" y="197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2027699" y="5114925"/>
            <a:ext cx="4344915" cy="0"/>
          </a:xfrm>
          <a:prstGeom prst="line">
            <a:avLst/>
          </a:prstGeom>
          <a:ln w="57150" cap="flat">
            <a:solidFill>
              <a:srgbClr val="7994A0"/>
            </a:solidFill>
            <a:prstDash val="solid"/>
            <a:headEnd type="none" w="sm" len="sm"/>
            <a:tailEnd type="none" w="sm" len="sm"/>
          </a:ln>
        </p:spPr>
      </p:sp>
      <p:sp>
        <p:nvSpPr>
          <p:cNvPr id="3" name="AutoShape 3"/>
          <p:cNvSpPr/>
          <p:nvPr/>
        </p:nvSpPr>
        <p:spPr>
          <a:xfrm>
            <a:off x="11911071" y="6248404"/>
            <a:ext cx="4346753" cy="0"/>
          </a:xfrm>
          <a:prstGeom prst="line">
            <a:avLst/>
          </a:prstGeom>
          <a:ln w="57150" cap="flat">
            <a:solidFill>
              <a:srgbClr val="7994A0"/>
            </a:solidFill>
            <a:prstDash val="solid"/>
            <a:headEnd type="none" w="sm" len="sm"/>
            <a:tailEnd type="none" w="sm" len="sm"/>
          </a:ln>
        </p:spPr>
      </p:sp>
      <p:sp>
        <p:nvSpPr>
          <p:cNvPr id="4" name="AutoShape 4"/>
          <p:cNvSpPr/>
          <p:nvPr/>
        </p:nvSpPr>
        <p:spPr>
          <a:xfrm flipV="1">
            <a:off x="1660540" y="8483796"/>
            <a:ext cx="4716390" cy="0"/>
          </a:xfrm>
          <a:prstGeom prst="line">
            <a:avLst/>
          </a:prstGeom>
          <a:ln w="57150" cap="flat">
            <a:solidFill>
              <a:srgbClr val="7994A0"/>
            </a:solidFill>
            <a:prstDash val="solid"/>
            <a:headEnd type="none" w="sm" len="sm"/>
            <a:tailEnd type="none" w="sm" len="sm"/>
          </a:ln>
        </p:spPr>
      </p:sp>
      <p:sp>
        <p:nvSpPr>
          <p:cNvPr id="5" name="Freeform 5"/>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7468405" y="2758436"/>
            <a:ext cx="3351189" cy="3162304"/>
          </a:xfrm>
          <a:custGeom>
            <a:avLst/>
            <a:gdLst/>
            <a:ahLst/>
            <a:cxnLst/>
            <a:rect l="l" t="t" r="r" b="b"/>
            <a:pathLst>
              <a:path w="3351189" h="3162304">
                <a:moveTo>
                  <a:pt x="0" y="0"/>
                </a:moveTo>
                <a:lnTo>
                  <a:pt x="3351190" y="0"/>
                </a:lnTo>
                <a:lnTo>
                  <a:pt x="3351190" y="3162304"/>
                </a:lnTo>
                <a:lnTo>
                  <a:pt x="0" y="31623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596922">
            <a:off x="7795502" y="6392140"/>
            <a:ext cx="1431990" cy="511937"/>
          </a:xfrm>
          <a:custGeom>
            <a:avLst/>
            <a:gdLst/>
            <a:ahLst/>
            <a:cxnLst/>
            <a:rect l="l" t="t" r="r" b="b"/>
            <a:pathLst>
              <a:path w="1431990" h="511937">
                <a:moveTo>
                  <a:pt x="0" y="0"/>
                </a:moveTo>
                <a:lnTo>
                  <a:pt x="1431990" y="0"/>
                </a:lnTo>
                <a:lnTo>
                  <a:pt x="1431990" y="511937"/>
                </a:lnTo>
                <a:lnTo>
                  <a:pt x="0" y="5119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4132516">
            <a:off x="8732003" y="6389141"/>
            <a:ext cx="1310507" cy="468506"/>
          </a:xfrm>
          <a:custGeom>
            <a:avLst/>
            <a:gdLst/>
            <a:ahLst/>
            <a:cxnLst/>
            <a:rect l="l" t="t" r="r" b="b"/>
            <a:pathLst>
              <a:path w="1310507" h="468506">
                <a:moveTo>
                  <a:pt x="0" y="0"/>
                </a:moveTo>
                <a:lnTo>
                  <a:pt x="1310506" y="0"/>
                </a:lnTo>
                <a:lnTo>
                  <a:pt x="1310506" y="468506"/>
                </a:lnTo>
                <a:lnTo>
                  <a:pt x="0" y="4685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7588992">
            <a:off x="9652200" y="5731056"/>
            <a:ext cx="1327118" cy="982067"/>
          </a:xfrm>
          <a:custGeom>
            <a:avLst/>
            <a:gdLst/>
            <a:ahLst/>
            <a:cxnLst/>
            <a:rect l="l" t="t" r="r" b="b"/>
            <a:pathLst>
              <a:path w="1327118" h="982067">
                <a:moveTo>
                  <a:pt x="0" y="0"/>
                </a:moveTo>
                <a:lnTo>
                  <a:pt x="1327118" y="0"/>
                </a:lnTo>
                <a:lnTo>
                  <a:pt x="1327118" y="982067"/>
                </a:lnTo>
                <a:lnTo>
                  <a:pt x="0" y="9820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1024384" y="3595524"/>
            <a:ext cx="5348229" cy="1253490"/>
          </a:xfrm>
          <a:prstGeom prst="rect">
            <a:avLst/>
          </a:prstGeom>
        </p:spPr>
        <p:txBody>
          <a:bodyPr lIns="0" tIns="0" rIns="0" bIns="0" rtlCol="0" anchor="t">
            <a:spAutoFit/>
          </a:bodyPr>
          <a:lstStyle/>
          <a:p>
            <a:pPr marL="0" lvl="0" indent="0" algn="r">
              <a:lnSpc>
                <a:spcPts val="3359"/>
              </a:lnSpc>
              <a:spcBef>
                <a:spcPct val="0"/>
              </a:spcBef>
            </a:pPr>
            <a:r>
              <a:rPr lang="en-US" sz="2400">
                <a:solidFill>
                  <a:srgbClr val="0F4662"/>
                </a:solidFill>
                <a:latin typeface="Quicksand"/>
                <a:ea typeface="Quicksand"/>
                <a:cs typeface="Quicksand"/>
                <a:sym typeface="Quicksand"/>
              </a:rPr>
              <a:t>Extracted years of experience, education scores, and weighted composites.</a:t>
            </a:r>
          </a:p>
        </p:txBody>
      </p:sp>
      <p:sp>
        <p:nvSpPr>
          <p:cNvPr id="12" name="TextBox 12"/>
          <p:cNvSpPr txBox="1"/>
          <p:nvPr/>
        </p:nvSpPr>
        <p:spPr>
          <a:xfrm>
            <a:off x="1024384" y="3161819"/>
            <a:ext cx="5348229" cy="490855"/>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0F4662"/>
                </a:solidFill>
                <a:latin typeface="Quicksand Bold"/>
                <a:ea typeface="Quicksand Bold"/>
                <a:cs typeface="Quicksand Bold"/>
                <a:sym typeface="Quicksand Bold"/>
              </a:rPr>
              <a:t>Numeric Features:</a:t>
            </a:r>
          </a:p>
        </p:txBody>
      </p:sp>
      <p:sp>
        <p:nvSpPr>
          <p:cNvPr id="13" name="TextBox 13"/>
          <p:cNvSpPr txBox="1"/>
          <p:nvPr/>
        </p:nvSpPr>
        <p:spPr>
          <a:xfrm>
            <a:off x="11914182" y="5086350"/>
            <a:ext cx="5348229" cy="8343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0F4662"/>
                </a:solidFill>
                <a:latin typeface="Quicksand"/>
                <a:ea typeface="Quicksand"/>
                <a:cs typeface="Quicksand"/>
                <a:sym typeface="Quicksand"/>
              </a:rPr>
              <a:t>One-hot and label encoding for categorical fields.</a:t>
            </a:r>
          </a:p>
        </p:txBody>
      </p:sp>
      <p:sp>
        <p:nvSpPr>
          <p:cNvPr id="14" name="TextBox 14"/>
          <p:cNvSpPr txBox="1"/>
          <p:nvPr/>
        </p:nvSpPr>
        <p:spPr>
          <a:xfrm>
            <a:off x="11911071" y="4507360"/>
            <a:ext cx="5348229"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Categorical Encoding:</a:t>
            </a:r>
          </a:p>
        </p:txBody>
      </p:sp>
      <p:sp>
        <p:nvSpPr>
          <p:cNvPr id="15" name="TextBox 15"/>
          <p:cNvSpPr txBox="1"/>
          <p:nvPr/>
        </p:nvSpPr>
        <p:spPr>
          <a:xfrm>
            <a:off x="1024384" y="6990424"/>
            <a:ext cx="5352545" cy="1253490"/>
          </a:xfrm>
          <a:prstGeom prst="rect">
            <a:avLst/>
          </a:prstGeom>
        </p:spPr>
        <p:txBody>
          <a:bodyPr lIns="0" tIns="0" rIns="0" bIns="0" rtlCol="0" anchor="t">
            <a:spAutoFit/>
          </a:bodyPr>
          <a:lstStyle/>
          <a:p>
            <a:pPr marL="0" lvl="0" indent="0" algn="r">
              <a:lnSpc>
                <a:spcPts val="3359"/>
              </a:lnSpc>
              <a:spcBef>
                <a:spcPct val="0"/>
              </a:spcBef>
            </a:pPr>
            <a:r>
              <a:rPr lang="en-US" sz="2400">
                <a:solidFill>
                  <a:srgbClr val="0F4662"/>
                </a:solidFill>
                <a:latin typeface="Quicksand"/>
                <a:ea typeface="Quicksand"/>
                <a:cs typeface="Quicksand"/>
                <a:sym typeface="Quicksand"/>
              </a:rPr>
              <a:t> Used the TextProcessor to transform unstructured text fields into actionable insights.</a:t>
            </a:r>
          </a:p>
        </p:txBody>
      </p:sp>
      <p:sp>
        <p:nvSpPr>
          <p:cNvPr id="16" name="TextBox 16"/>
          <p:cNvSpPr txBox="1"/>
          <p:nvPr/>
        </p:nvSpPr>
        <p:spPr>
          <a:xfrm>
            <a:off x="1024384" y="6556719"/>
            <a:ext cx="5352545" cy="490855"/>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0F4662"/>
                </a:solidFill>
                <a:latin typeface="Quicksand Bold"/>
                <a:ea typeface="Quicksand Bold"/>
                <a:cs typeface="Quicksand Bold"/>
                <a:sym typeface="Quicksand Bold"/>
              </a:rPr>
              <a:t>Text Features:</a:t>
            </a:r>
          </a:p>
        </p:txBody>
      </p:sp>
      <p:sp>
        <p:nvSpPr>
          <p:cNvPr id="17" name="TextBox 17"/>
          <p:cNvSpPr txBox="1"/>
          <p:nvPr/>
        </p:nvSpPr>
        <p:spPr>
          <a:xfrm>
            <a:off x="1028700" y="599709"/>
            <a:ext cx="600255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Feature Engineering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449761" y="0"/>
            <a:ext cx="9838239" cy="10287000"/>
            <a:chOff x="0" y="0"/>
            <a:chExt cx="2591141" cy="2709333"/>
          </a:xfrm>
        </p:grpSpPr>
        <p:sp>
          <p:nvSpPr>
            <p:cNvPr id="3" name="Freeform 3"/>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4" name="TextBox 4"/>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6" name="AutoShape 6"/>
          <p:cNvSpPr/>
          <p:nvPr/>
        </p:nvSpPr>
        <p:spPr>
          <a:xfrm>
            <a:off x="10767060" y="1028700"/>
            <a:ext cx="6492240" cy="0"/>
          </a:xfrm>
          <a:prstGeom prst="line">
            <a:avLst/>
          </a:prstGeom>
          <a:ln w="76200" cap="flat">
            <a:solidFill>
              <a:srgbClr val="0F4662"/>
            </a:solidFill>
            <a:prstDash val="solid"/>
            <a:headEnd type="none" w="sm" len="sm"/>
            <a:tailEnd type="none" w="sm" len="sm"/>
          </a:ln>
        </p:spPr>
      </p:sp>
      <p:sp>
        <p:nvSpPr>
          <p:cNvPr id="7" name="Freeform 7"/>
          <p:cNvSpPr/>
          <p:nvPr/>
        </p:nvSpPr>
        <p:spPr>
          <a:xfrm rot="5400000">
            <a:off x="3797684" y="3133621"/>
            <a:ext cx="695325" cy="197545"/>
          </a:xfrm>
          <a:custGeom>
            <a:avLst/>
            <a:gdLst/>
            <a:ahLst/>
            <a:cxnLst/>
            <a:rect l="l" t="t" r="r" b="b"/>
            <a:pathLst>
              <a:path w="695325" h="197545">
                <a:moveTo>
                  <a:pt x="0" y="0"/>
                </a:moveTo>
                <a:lnTo>
                  <a:pt x="695325" y="0"/>
                </a:lnTo>
                <a:lnTo>
                  <a:pt x="695325" y="197545"/>
                </a:lnTo>
                <a:lnTo>
                  <a:pt x="0" y="197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5400000">
            <a:off x="3791984" y="4871076"/>
            <a:ext cx="695325" cy="197545"/>
          </a:xfrm>
          <a:custGeom>
            <a:avLst/>
            <a:gdLst/>
            <a:ahLst/>
            <a:cxnLst/>
            <a:rect l="l" t="t" r="r" b="b"/>
            <a:pathLst>
              <a:path w="695325" h="197545">
                <a:moveTo>
                  <a:pt x="0" y="0"/>
                </a:moveTo>
                <a:lnTo>
                  <a:pt x="695325" y="0"/>
                </a:lnTo>
                <a:lnTo>
                  <a:pt x="695325" y="197545"/>
                </a:lnTo>
                <a:lnTo>
                  <a:pt x="0" y="197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3791984" y="6135481"/>
            <a:ext cx="695325" cy="197545"/>
          </a:xfrm>
          <a:custGeom>
            <a:avLst/>
            <a:gdLst/>
            <a:ahLst/>
            <a:cxnLst/>
            <a:rect l="l" t="t" r="r" b="b"/>
            <a:pathLst>
              <a:path w="695325" h="197545">
                <a:moveTo>
                  <a:pt x="0" y="0"/>
                </a:moveTo>
                <a:lnTo>
                  <a:pt x="695325" y="0"/>
                </a:lnTo>
                <a:lnTo>
                  <a:pt x="695325" y="197545"/>
                </a:lnTo>
                <a:lnTo>
                  <a:pt x="0" y="197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5400000">
            <a:off x="3797684" y="7449778"/>
            <a:ext cx="695325" cy="197545"/>
          </a:xfrm>
          <a:custGeom>
            <a:avLst/>
            <a:gdLst/>
            <a:ahLst/>
            <a:cxnLst/>
            <a:rect l="l" t="t" r="r" b="b"/>
            <a:pathLst>
              <a:path w="695325" h="197545">
                <a:moveTo>
                  <a:pt x="0" y="0"/>
                </a:moveTo>
                <a:lnTo>
                  <a:pt x="695325" y="0"/>
                </a:lnTo>
                <a:lnTo>
                  <a:pt x="695325" y="197545"/>
                </a:lnTo>
                <a:lnTo>
                  <a:pt x="0" y="197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9139302" y="2744686"/>
            <a:ext cx="8459156" cy="4797628"/>
          </a:xfrm>
          <a:custGeom>
            <a:avLst/>
            <a:gdLst/>
            <a:ahLst/>
            <a:cxnLst/>
            <a:rect l="l" t="t" r="r" b="b"/>
            <a:pathLst>
              <a:path w="8459156" h="4797628">
                <a:moveTo>
                  <a:pt x="0" y="0"/>
                </a:moveTo>
                <a:lnTo>
                  <a:pt x="8459156" y="0"/>
                </a:lnTo>
                <a:lnTo>
                  <a:pt x="8459156" y="4797628"/>
                </a:lnTo>
                <a:lnTo>
                  <a:pt x="0" y="4797628"/>
                </a:lnTo>
                <a:lnTo>
                  <a:pt x="0" y="0"/>
                </a:lnTo>
                <a:close/>
              </a:path>
            </a:pathLst>
          </a:custGeom>
          <a:blipFill>
            <a:blip r:embed="rId4"/>
            <a:stretch>
              <a:fillRect/>
            </a:stretch>
          </a:blipFill>
        </p:spPr>
      </p:sp>
      <p:sp>
        <p:nvSpPr>
          <p:cNvPr id="12" name="TextBox 12"/>
          <p:cNvSpPr txBox="1"/>
          <p:nvPr/>
        </p:nvSpPr>
        <p:spPr>
          <a:xfrm>
            <a:off x="1028700" y="599709"/>
            <a:ext cx="6086878"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Feature Engineering</a:t>
            </a:r>
          </a:p>
        </p:txBody>
      </p:sp>
      <p:sp>
        <p:nvSpPr>
          <p:cNvPr id="13" name="TextBox 13"/>
          <p:cNvSpPr txBox="1"/>
          <p:nvPr/>
        </p:nvSpPr>
        <p:spPr>
          <a:xfrm>
            <a:off x="2853915" y="2328376"/>
            <a:ext cx="2571463" cy="518255"/>
          </a:xfrm>
          <a:prstGeom prst="rect">
            <a:avLst/>
          </a:prstGeom>
        </p:spPr>
        <p:txBody>
          <a:bodyPr lIns="0" tIns="0" rIns="0" bIns="0" rtlCol="0" anchor="t">
            <a:spAutoFit/>
          </a:bodyPr>
          <a:lstStyle/>
          <a:p>
            <a:pPr marL="0" lvl="0" indent="0" algn="l">
              <a:lnSpc>
                <a:spcPts val="4485"/>
              </a:lnSpc>
            </a:pPr>
            <a:r>
              <a:rPr lang="en-US" sz="2638" b="1">
                <a:solidFill>
                  <a:srgbClr val="FF914D"/>
                </a:solidFill>
                <a:latin typeface="Quicksand Bold"/>
                <a:ea typeface="Quicksand Bold"/>
                <a:cs typeface="Quicksand Bold"/>
                <a:sym typeface="Quicksand Bold"/>
              </a:rPr>
              <a:t>Raw Text Data</a:t>
            </a:r>
          </a:p>
        </p:txBody>
      </p:sp>
      <p:sp>
        <p:nvSpPr>
          <p:cNvPr id="14" name="TextBox 14"/>
          <p:cNvSpPr txBox="1"/>
          <p:nvPr/>
        </p:nvSpPr>
        <p:spPr>
          <a:xfrm>
            <a:off x="1877093" y="3494331"/>
            <a:ext cx="4536507" cy="1080230"/>
          </a:xfrm>
          <a:prstGeom prst="rect">
            <a:avLst/>
          </a:prstGeom>
        </p:spPr>
        <p:txBody>
          <a:bodyPr lIns="0" tIns="0" rIns="0" bIns="0" rtlCol="0" anchor="t">
            <a:spAutoFit/>
          </a:bodyPr>
          <a:lstStyle/>
          <a:p>
            <a:pPr marL="0" lvl="0" indent="0" algn="ctr">
              <a:lnSpc>
                <a:spcPts val="4485"/>
              </a:lnSpc>
            </a:pPr>
            <a:r>
              <a:rPr lang="en-US" sz="2638" b="1">
                <a:solidFill>
                  <a:srgbClr val="FF914D"/>
                </a:solidFill>
                <a:latin typeface="Quicksand Bold"/>
                <a:ea typeface="Quicksand Bold"/>
                <a:cs typeface="Quicksand Bold"/>
                <a:sym typeface="Quicksand Bold"/>
              </a:rPr>
              <a:t>Numeric Feature Extraction and Scaling</a:t>
            </a:r>
          </a:p>
        </p:txBody>
      </p:sp>
      <p:sp>
        <p:nvSpPr>
          <p:cNvPr id="15" name="TextBox 15"/>
          <p:cNvSpPr txBox="1"/>
          <p:nvPr/>
        </p:nvSpPr>
        <p:spPr>
          <a:xfrm>
            <a:off x="2806157" y="5282611"/>
            <a:ext cx="2666981" cy="518255"/>
          </a:xfrm>
          <a:prstGeom prst="rect">
            <a:avLst/>
          </a:prstGeom>
        </p:spPr>
        <p:txBody>
          <a:bodyPr lIns="0" tIns="0" rIns="0" bIns="0" rtlCol="0" anchor="t">
            <a:spAutoFit/>
          </a:bodyPr>
          <a:lstStyle/>
          <a:p>
            <a:pPr marL="0" lvl="0" indent="0" algn="l">
              <a:lnSpc>
                <a:spcPts val="4485"/>
              </a:lnSpc>
            </a:pPr>
            <a:r>
              <a:rPr lang="en-US" sz="2638" b="1">
                <a:solidFill>
                  <a:srgbClr val="FF914D"/>
                </a:solidFill>
                <a:latin typeface="Quicksand Bold"/>
                <a:ea typeface="Quicksand Bold"/>
                <a:cs typeface="Quicksand Bold"/>
                <a:sym typeface="Quicksand Bold"/>
              </a:rPr>
              <a:t>Text Embedding</a:t>
            </a:r>
          </a:p>
        </p:txBody>
      </p:sp>
      <p:sp>
        <p:nvSpPr>
          <p:cNvPr id="16" name="TextBox 16"/>
          <p:cNvSpPr txBox="1"/>
          <p:nvPr/>
        </p:nvSpPr>
        <p:spPr>
          <a:xfrm>
            <a:off x="2361058" y="6644533"/>
            <a:ext cx="3568578" cy="518255"/>
          </a:xfrm>
          <a:prstGeom prst="rect">
            <a:avLst/>
          </a:prstGeom>
        </p:spPr>
        <p:txBody>
          <a:bodyPr lIns="0" tIns="0" rIns="0" bIns="0" rtlCol="0" anchor="t">
            <a:spAutoFit/>
          </a:bodyPr>
          <a:lstStyle/>
          <a:p>
            <a:pPr marL="0" lvl="0" indent="0" algn="l">
              <a:lnSpc>
                <a:spcPts val="4485"/>
              </a:lnSpc>
            </a:pPr>
            <a:r>
              <a:rPr lang="en-US" sz="2638" b="1">
                <a:solidFill>
                  <a:srgbClr val="FF914D"/>
                </a:solidFill>
                <a:latin typeface="Quicksand Bold"/>
                <a:ea typeface="Quicksand Bold"/>
                <a:cs typeface="Quicksand Bold"/>
                <a:sym typeface="Quicksand Bold"/>
              </a:rPr>
              <a:t>Categorical Encoding</a:t>
            </a:r>
          </a:p>
        </p:txBody>
      </p:sp>
      <p:sp>
        <p:nvSpPr>
          <p:cNvPr id="17" name="TextBox 17"/>
          <p:cNvSpPr txBox="1"/>
          <p:nvPr/>
        </p:nvSpPr>
        <p:spPr>
          <a:xfrm>
            <a:off x="2608890" y="7962888"/>
            <a:ext cx="2926499" cy="518255"/>
          </a:xfrm>
          <a:prstGeom prst="rect">
            <a:avLst/>
          </a:prstGeom>
        </p:spPr>
        <p:txBody>
          <a:bodyPr lIns="0" tIns="0" rIns="0" bIns="0" rtlCol="0" anchor="t">
            <a:spAutoFit/>
          </a:bodyPr>
          <a:lstStyle/>
          <a:p>
            <a:pPr marL="0" lvl="0" indent="0" algn="l">
              <a:lnSpc>
                <a:spcPts val="4485"/>
              </a:lnSpc>
            </a:pPr>
            <a:r>
              <a:rPr lang="en-US" sz="2638" b="1">
                <a:solidFill>
                  <a:srgbClr val="FF914D"/>
                </a:solidFill>
                <a:latin typeface="Quicksand Bold"/>
                <a:ea typeface="Quicksand Bold"/>
                <a:cs typeface="Quicksand Bold"/>
                <a:sym typeface="Quicksand Bold"/>
              </a:rPr>
              <a:t> Final Feature Set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888803" y="1028700"/>
            <a:ext cx="14510393" cy="8229600"/>
          </a:xfrm>
          <a:custGeom>
            <a:avLst/>
            <a:gdLst/>
            <a:ahLst/>
            <a:cxnLst/>
            <a:rect l="l" t="t" r="r" b="b"/>
            <a:pathLst>
              <a:path w="14510393" h="8229600">
                <a:moveTo>
                  <a:pt x="0" y="0"/>
                </a:moveTo>
                <a:lnTo>
                  <a:pt x="14510394" y="0"/>
                </a:lnTo>
                <a:lnTo>
                  <a:pt x="14510394" y="8229600"/>
                </a:lnTo>
                <a:lnTo>
                  <a:pt x="0" y="8229600"/>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449761" y="0"/>
            <a:ext cx="9838239" cy="10287000"/>
            <a:chOff x="0" y="0"/>
            <a:chExt cx="2591141" cy="2709333"/>
          </a:xfrm>
        </p:grpSpPr>
        <p:sp>
          <p:nvSpPr>
            <p:cNvPr id="3" name="Freeform 3"/>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4" name="TextBox 4"/>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6" name="AutoShape 6"/>
          <p:cNvSpPr/>
          <p:nvPr/>
        </p:nvSpPr>
        <p:spPr>
          <a:xfrm>
            <a:off x="10767060" y="1028700"/>
            <a:ext cx="6492240" cy="0"/>
          </a:xfrm>
          <a:prstGeom prst="line">
            <a:avLst/>
          </a:prstGeom>
          <a:ln w="76200" cap="flat">
            <a:solidFill>
              <a:srgbClr val="0F4662"/>
            </a:solidFill>
            <a:prstDash val="solid"/>
            <a:headEnd type="none" w="sm" len="sm"/>
            <a:tailEnd type="none" w="sm" len="sm"/>
          </a:ln>
        </p:spPr>
      </p:sp>
      <p:sp>
        <p:nvSpPr>
          <p:cNvPr id="7" name="TextBox 7"/>
          <p:cNvSpPr txBox="1"/>
          <p:nvPr/>
        </p:nvSpPr>
        <p:spPr>
          <a:xfrm>
            <a:off x="1028700" y="618759"/>
            <a:ext cx="6930076" cy="887095"/>
          </a:xfrm>
          <a:prstGeom prst="rect">
            <a:avLst/>
          </a:prstGeom>
        </p:spPr>
        <p:txBody>
          <a:bodyPr lIns="0" tIns="0" rIns="0" bIns="0" rtlCol="0" anchor="t">
            <a:spAutoFit/>
          </a:bodyPr>
          <a:lstStyle/>
          <a:p>
            <a:pPr marL="0" lvl="0" indent="0" algn="l">
              <a:lnSpc>
                <a:spcPts val="7279"/>
              </a:lnSpc>
              <a:spcBef>
                <a:spcPct val="0"/>
              </a:spcBef>
            </a:pPr>
            <a:r>
              <a:rPr lang="en-US" sz="5199" b="1" i="1">
                <a:solidFill>
                  <a:srgbClr val="0F4662"/>
                </a:solidFill>
                <a:latin typeface="Cormorant Garamond Bold Italics"/>
                <a:ea typeface="Cormorant Garamond Bold Italics"/>
                <a:cs typeface="Cormorant Garamond Bold Italics"/>
                <a:sym typeface="Cormorant Garamond Bold Italics"/>
              </a:rPr>
              <a:t>Feature Importance Analysis</a:t>
            </a:r>
          </a:p>
        </p:txBody>
      </p:sp>
      <p:sp>
        <p:nvSpPr>
          <p:cNvPr id="8" name="TextBox 8"/>
          <p:cNvSpPr txBox="1"/>
          <p:nvPr/>
        </p:nvSpPr>
        <p:spPr>
          <a:xfrm>
            <a:off x="1028700" y="2806188"/>
            <a:ext cx="3072447" cy="887095"/>
          </a:xfrm>
          <a:prstGeom prst="rect">
            <a:avLst/>
          </a:prstGeom>
        </p:spPr>
        <p:txBody>
          <a:bodyPr lIns="0" tIns="0" rIns="0" bIns="0" rtlCol="0" anchor="t">
            <a:spAutoFit/>
          </a:bodyPr>
          <a:lstStyle/>
          <a:p>
            <a:pPr marL="0" lvl="0" indent="0" algn="l">
              <a:lnSpc>
                <a:spcPts val="7279"/>
              </a:lnSpc>
              <a:spcBef>
                <a:spcPct val="0"/>
              </a:spcBef>
            </a:pPr>
            <a:r>
              <a:rPr lang="en-US" sz="5199" b="1" i="1">
                <a:solidFill>
                  <a:srgbClr val="0F4662"/>
                </a:solidFill>
                <a:latin typeface="Cormorant Garamond Bold Italics"/>
                <a:ea typeface="Cormorant Garamond Bold Italics"/>
                <a:cs typeface="Cormorant Garamond Bold Italics"/>
                <a:sym typeface="Cormorant Garamond Bold Italics"/>
              </a:rPr>
              <a:t>Key Insights</a:t>
            </a:r>
          </a:p>
        </p:txBody>
      </p:sp>
      <p:sp>
        <p:nvSpPr>
          <p:cNvPr id="9" name="TextBox 9"/>
          <p:cNvSpPr txBox="1"/>
          <p:nvPr/>
        </p:nvSpPr>
        <p:spPr>
          <a:xfrm>
            <a:off x="1028700" y="3923006"/>
            <a:ext cx="6930076" cy="1642205"/>
          </a:xfrm>
          <a:prstGeom prst="rect">
            <a:avLst/>
          </a:prstGeom>
        </p:spPr>
        <p:txBody>
          <a:bodyPr lIns="0" tIns="0" rIns="0" bIns="0" rtlCol="0" anchor="t">
            <a:spAutoFit/>
          </a:bodyPr>
          <a:lstStyle/>
          <a:p>
            <a:pPr marL="0" lvl="0" indent="0" algn="just">
              <a:lnSpc>
                <a:spcPts val="4485"/>
              </a:lnSpc>
            </a:pPr>
            <a:r>
              <a:rPr lang="en-US" sz="2638">
                <a:solidFill>
                  <a:srgbClr val="0F4662"/>
                </a:solidFill>
                <a:latin typeface="Quicksand"/>
                <a:ea typeface="Quicksand"/>
                <a:cs typeface="Quicksand"/>
                <a:sym typeface="Quicksand"/>
              </a:rPr>
              <a:t>Top features like skills_required, locations, and experience_requirement had the highest importance scores.</a:t>
            </a:r>
          </a:p>
        </p:txBody>
      </p:sp>
      <p:sp>
        <p:nvSpPr>
          <p:cNvPr id="10" name="Freeform 10"/>
          <p:cNvSpPr/>
          <p:nvPr/>
        </p:nvSpPr>
        <p:spPr>
          <a:xfrm>
            <a:off x="9139302" y="2744686"/>
            <a:ext cx="8459156" cy="4797628"/>
          </a:xfrm>
          <a:custGeom>
            <a:avLst/>
            <a:gdLst/>
            <a:ahLst/>
            <a:cxnLst/>
            <a:rect l="l" t="t" r="r" b="b"/>
            <a:pathLst>
              <a:path w="8459156" h="4797628">
                <a:moveTo>
                  <a:pt x="0" y="0"/>
                </a:moveTo>
                <a:lnTo>
                  <a:pt x="8459156" y="0"/>
                </a:lnTo>
                <a:lnTo>
                  <a:pt x="8459156" y="4797628"/>
                </a:lnTo>
                <a:lnTo>
                  <a:pt x="0" y="4797628"/>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467043" y="3343952"/>
            <a:ext cx="15353914" cy="1533525"/>
          </a:xfrm>
          <a:prstGeom prst="rect">
            <a:avLst/>
          </a:prstGeom>
        </p:spPr>
        <p:txBody>
          <a:bodyPr lIns="0" tIns="0" rIns="0" bIns="0" rtlCol="0" anchor="t">
            <a:spAutoFit/>
          </a:bodyPr>
          <a:lstStyle/>
          <a:p>
            <a:pPr marL="0" lvl="0" indent="0" algn="ctr">
              <a:lnSpc>
                <a:spcPts val="12599"/>
              </a:lnSpc>
              <a:spcBef>
                <a:spcPct val="0"/>
              </a:spcBef>
            </a:pPr>
            <a:r>
              <a:rPr lang="en-US" sz="9000" b="1" i="1">
                <a:solidFill>
                  <a:srgbClr val="0F4662"/>
                </a:solidFill>
                <a:latin typeface="Cormorant Garamond Bold Italics"/>
                <a:ea typeface="Cormorant Garamond Bold Italics"/>
                <a:cs typeface="Cormorant Garamond Bold Italics"/>
                <a:sym typeface="Cormorant Garamond Bold Italics"/>
              </a:rPr>
              <a:t>Matching Resume to Job Description</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6219707" y="5534845"/>
            <a:ext cx="5878057" cy="837844"/>
          </a:xfrm>
          <a:prstGeom prst="rect">
            <a:avLst/>
          </a:prstGeom>
        </p:spPr>
        <p:txBody>
          <a:bodyPr lIns="0" tIns="0" rIns="0" bIns="0" rtlCol="0" anchor="t">
            <a:spAutoFit/>
          </a:bodyPr>
          <a:lstStyle/>
          <a:p>
            <a:pPr marL="0" lvl="0" indent="0" algn="ctr">
              <a:lnSpc>
                <a:spcPts val="6844"/>
              </a:lnSpc>
              <a:spcBef>
                <a:spcPct val="0"/>
              </a:spcBef>
            </a:pPr>
            <a:r>
              <a:rPr lang="en-US" sz="4889">
                <a:solidFill>
                  <a:srgbClr val="0F4662"/>
                </a:solidFill>
                <a:latin typeface="Quicksand"/>
                <a:ea typeface="Quicksand"/>
                <a:cs typeface="Quicksand"/>
                <a:sym typeface="Quicksand"/>
              </a:rPr>
              <a:t>Regression Problem</a:t>
            </a:r>
          </a:p>
        </p:txBody>
      </p:sp>
      <p:sp>
        <p:nvSpPr>
          <p:cNvPr id="7" name="Freeform 7"/>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449761" y="0"/>
            <a:ext cx="9838239" cy="10287000"/>
            <a:chOff x="0" y="0"/>
            <a:chExt cx="2591141" cy="2709333"/>
          </a:xfrm>
        </p:grpSpPr>
        <p:sp>
          <p:nvSpPr>
            <p:cNvPr id="3" name="Freeform 3"/>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4" name="TextBox 4"/>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6" name="AutoShape 6"/>
          <p:cNvSpPr/>
          <p:nvPr/>
        </p:nvSpPr>
        <p:spPr>
          <a:xfrm>
            <a:off x="10767060" y="1028700"/>
            <a:ext cx="6492240" cy="0"/>
          </a:xfrm>
          <a:prstGeom prst="line">
            <a:avLst/>
          </a:prstGeom>
          <a:ln w="76200" cap="flat">
            <a:solidFill>
              <a:srgbClr val="0F4662"/>
            </a:solidFill>
            <a:prstDash val="solid"/>
            <a:headEnd type="none" w="sm" len="sm"/>
            <a:tailEnd type="none" w="sm" len="sm"/>
          </a:ln>
        </p:spPr>
      </p:sp>
      <p:sp>
        <p:nvSpPr>
          <p:cNvPr id="7" name="TextBox 7"/>
          <p:cNvSpPr txBox="1"/>
          <p:nvPr/>
        </p:nvSpPr>
        <p:spPr>
          <a:xfrm>
            <a:off x="1028700" y="618759"/>
            <a:ext cx="6930076" cy="887095"/>
          </a:xfrm>
          <a:prstGeom prst="rect">
            <a:avLst/>
          </a:prstGeom>
        </p:spPr>
        <p:txBody>
          <a:bodyPr lIns="0" tIns="0" rIns="0" bIns="0" rtlCol="0" anchor="t">
            <a:spAutoFit/>
          </a:bodyPr>
          <a:lstStyle/>
          <a:p>
            <a:pPr marL="0" lvl="0" indent="0" algn="l">
              <a:lnSpc>
                <a:spcPts val="7279"/>
              </a:lnSpc>
              <a:spcBef>
                <a:spcPct val="0"/>
              </a:spcBef>
            </a:pPr>
            <a:r>
              <a:rPr lang="en-US" sz="5199" b="1" i="1">
                <a:solidFill>
                  <a:srgbClr val="0F4662"/>
                </a:solidFill>
                <a:latin typeface="Cormorant Garamond Bold Italics"/>
                <a:ea typeface="Cormorant Garamond Bold Italics"/>
                <a:cs typeface="Cormorant Garamond Bold Italics"/>
                <a:sym typeface="Cormorant Garamond Bold Italics"/>
              </a:rPr>
              <a:t>Feature Importance Analysis</a:t>
            </a:r>
          </a:p>
        </p:txBody>
      </p:sp>
      <p:sp>
        <p:nvSpPr>
          <p:cNvPr id="8" name="TextBox 8"/>
          <p:cNvSpPr txBox="1"/>
          <p:nvPr/>
        </p:nvSpPr>
        <p:spPr>
          <a:xfrm>
            <a:off x="1028700" y="2806188"/>
            <a:ext cx="3072447" cy="887095"/>
          </a:xfrm>
          <a:prstGeom prst="rect">
            <a:avLst/>
          </a:prstGeom>
        </p:spPr>
        <p:txBody>
          <a:bodyPr lIns="0" tIns="0" rIns="0" bIns="0" rtlCol="0" anchor="t">
            <a:spAutoFit/>
          </a:bodyPr>
          <a:lstStyle/>
          <a:p>
            <a:pPr marL="0" lvl="0" indent="0" algn="l">
              <a:lnSpc>
                <a:spcPts val="7279"/>
              </a:lnSpc>
              <a:spcBef>
                <a:spcPct val="0"/>
              </a:spcBef>
            </a:pPr>
            <a:r>
              <a:rPr lang="en-US" sz="5199" b="1" i="1">
                <a:solidFill>
                  <a:srgbClr val="0F4662"/>
                </a:solidFill>
                <a:latin typeface="Cormorant Garamond Bold Italics"/>
                <a:ea typeface="Cormorant Garamond Bold Italics"/>
                <a:cs typeface="Cormorant Garamond Bold Italics"/>
                <a:sym typeface="Cormorant Garamond Bold Italics"/>
              </a:rPr>
              <a:t>Relevance</a:t>
            </a:r>
          </a:p>
        </p:txBody>
      </p:sp>
      <p:sp>
        <p:nvSpPr>
          <p:cNvPr id="9" name="TextBox 9"/>
          <p:cNvSpPr txBox="1"/>
          <p:nvPr/>
        </p:nvSpPr>
        <p:spPr>
          <a:xfrm>
            <a:off x="1028700" y="3923006"/>
            <a:ext cx="6930076" cy="1642205"/>
          </a:xfrm>
          <a:prstGeom prst="rect">
            <a:avLst/>
          </a:prstGeom>
        </p:spPr>
        <p:txBody>
          <a:bodyPr lIns="0" tIns="0" rIns="0" bIns="0" rtlCol="0" anchor="t">
            <a:spAutoFit/>
          </a:bodyPr>
          <a:lstStyle/>
          <a:p>
            <a:pPr marL="0" lvl="0" indent="0" algn="just">
              <a:lnSpc>
                <a:spcPts val="4485"/>
              </a:lnSpc>
            </a:pPr>
            <a:r>
              <a:rPr lang="en-US" sz="2638">
                <a:solidFill>
                  <a:srgbClr val="0F4662"/>
                </a:solidFill>
                <a:latin typeface="Quicksand"/>
                <a:ea typeface="Quicksand"/>
                <a:cs typeface="Quicksand"/>
                <a:sym typeface="Quicksand"/>
              </a:rPr>
              <a:t>These scores informed the weights assigned to key features for creating a composite feature.</a:t>
            </a:r>
          </a:p>
        </p:txBody>
      </p:sp>
      <p:sp>
        <p:nvSpPr>
          <p:cNvPr id="10" name="Freeform 10"/>
          <p:cNvSpPr/>
          <p:nvPr/>
        </p:nvSpPr>
        <p:spPr>
          <a:xfrm>
            <a:off x="9139302" y="2744686"/>
            <a:ext cx="8459156" cy="4797628"/>
          </a:xfrm>
          <a:custGeom>
            <a:avLst/>
            <a:gdLst/>
            <a:ahLst/>
            <a:cxnLst/>
            <a:rect l="l" t="t" r="r" b="b"/>
            <a:pathLst>
              <a:path w="8459156" h="4797628">
                <a:moveTo>
                  <a:pt x="0" y="0"/>
                </a:moveTo>
                <a:lnTo>
                  <a:pt x="8459156" y="0"/>
                </a:lnTo>
                <a:lnTo>
                  <a:pt x="8459156" y="4797628"/>
                </a:lnTo>
                <a:lnTo>
                  <a:pt x="0" y="4797628"/>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3" name="AutoShape 3"/>
          <p:cNvSpPr/>
          <p:nvPr/>
        </p:nvSpPr>
        <p:spPr>
          <a:xfrm>
            <a:off x="10767060" y="1028700"/>
            <a:ext cx="6492240" cy="0"/>
          </a:xfrm>
          <a:prstGeom prst="line">
            <a:avLst/>
          </a:prstGeom>
          <a:ln w="76200" cap="flat">
            <a:solidFill>
              <a:srgbClr val="0F4662"/>
            </a:solidFill>
            <a:prstDash val="solid"/>
            <a:headEnd type="none" w="sm" len="sm"/>
            <a:tailEnd type="none" w="sm" len="sm"/>
          </a:ln>
        </p:spPr>
      </p:sp>
      <p:sp>
        <p:nvSpPr>
          <p:cNvPr id="4" name="TextBox 4"/>
          <p:cNvSpPr txBox="1"/>
          <p:nvPr/>
        </p:nvSpPr>
        <p:spPr>
          <a:xfrm>
            <a:off x="1028700" y="668179"/>
            <a:ext cx="6930076" cy="887095"/>
          </a:xfrm>
          <a:prstGeom prst="rect">
            <a:avLst/>
          </a:prstGeom>
        </p:spPr>
        <p:txBody>
          <a:bodyPr lIns="0" tIns="0" rIns="0" bIns="0" rtlCol="0" anchor="t">
            <a:spAutoFit/>
          </a:bodyPr>
          <a:lstStyle/>
          <a:p>
            <a:pPr marL="0" lvl="0" indent="0" algn="l">
              <a:lnSpc>
                <a:spcPts val="7279"/>
              </a:lnSpc>
              <a:spcBef>
                <a:spcPct val="0"/>
              </a:spcBef>
            </a:pPr>
            <a:r>
              <a:rPr lang="en-US" sz="5199" b="1" i="1">
                <a:solidFill>
                  <a:srgbClr val="0F4662"/>
                </a:solidFill>
                <a:latin typeface="Cormorant Garamond Bold Italics"/>
                <a:ea typeface="Cormorant Garamond Bold Italics"/>
                <a:cs typeface="Cormorant Garamond Bold Italics"/>
                <a:sym typeface="Cormorant Garamond Bold Italics"/>
              </a:rPr>
              <a:t>Feature Weights</a:t>
            </a:r>
          </a:p>
        </p:txBody>
      </p:sp>
      <p:sp>
        <p:nvSpPr>
          <p:cNvPr id="5" name="TextBox 5"/>
          <p:cNvSpPr txBox="1"/>
          <p:nvPr/>
        </p:nvSpPr>
        <p:spPr>
          <a:xfrm>
            <a:off x="1239499" y="2848090"/>
            <a:ext cx="5309342" cy="4765675"/>
          </a:xfrm>
          <a:prstGeom prst="rect">
            <a:avLst/>
          </a:prstGeom>
        </p:spPr>
        <p:txBody>
          <a:bodyPr lIns="0" tIns="0" rIns="0" bIns="0" rtlCol="0" anchor="t">
            <a:spAutoFit/>
          </a:bodyPr>
          <a:lstStyle/>
          <a:p>
            <a:pPr algn="r">
              <a:lnSpc>
                <a:spcPts val="4759"/>
              </a:lnSpc>
            </a:pPr>
            <a:r>
              <a:rPr lang="en-US" sz="2799">
                <a:solidFill>
                  <a:srgbClr val="FF914D"/>
                </a:solidFill>
                <a:latin typeface="Public Sans"/>
                <a:ea typeface="Public Sans"/>
                <a:cs typeface="Public Sans"/>
                <a:sym typeface="Public Sans"/>
              </a:rPr>
              <a:t>skills_required</a:t>
            </a:r>
          </a:p>
          <a:p>
            <a:pPr algn="r">
              <a:lnSpc>
                <a:spcPts val="4759"/>
              </a:lnSpc>
            </a:pPr>
            <a:r>
              <a:rPr lang="en-US" sz="2799">
                <a:solidFill>
                  <a:srgbClr val="FF914D"/>
                </a:solidFill>
                <a:latin typeface="Public Sans"/>
                <a:ea typeface="Public Sans"/>
                <a:cs typeface="Public Sans"/>
                <a:sym typeface="Public Sans"/>
              </a:rPr>
              <a:t>locations</a:t>
            </a:r>
          </a:p>
          <a:p>
            <a:pPr algn="r">
              <a:lnSpc>
                <a:spcPts val="4759"/>
              </a:lnSpc>
            </a:pPr>
            <a:r>
              <a:rPr lang="en-US" sz="2799">
                <a:solidFill>
                  <a:srgbClr val="FF914D"/>
                </a:solidFill>
                <a:latin typeface="Public Sans"/>
                <a:ea typeface="Public Sans"/>
                <a:cs typeface="Public Sans"/>
                <a:sym typeface="Public Sans"/>
              </a:rPr>
              <a:t>experience_requirement</a:t>
            </a:r>
          </a:p>
          <a:p>
            <a:pPr algn="r">
              <a:lnSpc>
                <a:spcPts val="4759"/>
              </a:lnSpc>
            </a:pPr>
            <a:r>
              <a:rPr lang="en-US" sz="2799">
                <a:solidFill>
                  <a:srgbClr val="FF914D"/>
                </a:solidFill>
                <a:latin typeface="Public Sans"/>
                <a:ea typeface="Public Sans"/>
                <a:cs typeface="Public Sans"/>
                <a:sym typeface="Public Sans"/>
              </a:rPr>
              <a:t> job_position_name</a:t>
            </a:r>
          </a:p>
          <a:p>
            <a:pPr algn="r">
              <a:lnSpc>
                <a:spcPts val="4759"/>
              </a:lnSpc>
            </a:pPr>
            <a:r>
              <a:rPr lang="en-US" sz="2799">
                <a:solidFill>
                  <a:srgbClr val="FF914D"/>
                </a:solidFill>
                <a:latin typeface="Public Sans"/>
                <a:ea typeface="Public Sans"/>
                <a:cs typeface="Public Sans"/>
                <a:sym typeface="Public Sans"/>
              </a:rPr>
              <a:t>educational_requirements</a:t>
            </a:r>
          </a:p>
          <a:p>
            <a:pPr algn="r">
              <a:lnSpc>
                <a:spcPts val="4759"/>
              </a:lnSpc>
            </a:pPr>
            <a:r>
              <a:rPr lang="en-US" sz="2799">
                <a:solidFill>
                  <a:srgbClr val="FF914D"/>
                </a:solidFill>
                <a:latin typeface="Public Sans"/>
                <a:ea typeface="Public Sans"/>
                <a:cs typeface="Public Sans"/>
                <a:sym typeface="Public Sans"/>
              </a:rPr>
              <a:t>major_field_of_studies</a:t>
            </a:r>
          </a:p>
          <a:p>
            <a:pPr algn="r">
              <a:lnSpc>
                <a:spcPts val="4759"/>
              </a:lnSpc>
            </a:pPr>
            <a:r>
              <a:rPr lang="en-US" sz="2799">
                <a:solidFill>
                  <a:srgbClr val="FF914D"/>
                </a:solidFill>
                <a:latin typeface="Public Sans"/>
                <a:ea typeface="Public Sans"/>
                <a:cs typeface="Public Sans"/>
                <a:sym typeface="Public Sans"/>
              </a:rPr>
              <a:t>responsibilities.1</a:t>
            </a:r>
          </a:p>
          <a:p>
            <a:pPr marL="0" lvl="0" indent="0" algn="r">
              <a:lnSpc>
                <a:spcPts val="4759"/>
              </a:lnSpc>
            </a:pPr>
            <a:endParaRPr lang="en-US" sz="2799">
              <a:solidFill>
                <a:srgbClr val="FF914D"/>
              </a:solidFill>
              <a:latin typeface="Public Sans"/>
              <a:ea typeface="Public Sans"/>
              <a:cs typeface="Public Sans"/>
              <a:sym typeface="Public Sans"/>
            </a:endParaRPr>
          </a:p>
        </p:txBody>
      </p:sp>
      <p:sp>
        <p:nvSpPr>
          <p:cNvPr id="6" name="TextBox 6"/>
          <p:cNvSpPr txBox="1"/>
          <p:nvPr/>
        </p:nvSpPr>
        <p:spPr>
          <a:xfrm>
            <a:off x="6996315" y="2848090"/>
            <a:ext cx="1049249" cy="4765675"/>
          </a:xfrm>
          <a:prstGeom prst="rect">
            <a:avLst/>
          </a:prstGeom>
        </p:spPr>
        <p:txBody>
          <a:bodyPr lIns="0" tIns="0" rIns="0" bIns="0" rtlCol="0" anchor="t">
            <a:spAutoFit/>
          </a:bodyPr>
          <a:lstStyle/>
          <a:p>
            <a:pPr algn="l">
              <a:lnSpc>
                <a:spcPts val="4759"/>
              </a:lnSpc>
            </a:pPr>
            <a:r>
              <a:rPr lang="en-US" sz="2799">
                <a:solidFill>
                  <a:srgbClr val="0F4662"/>
                </a:solidFill>
                <a:latin typeface="Public Sans"/>
                <a:ea typeface="Public Sans"/>
                <a:cs typeface="Public Sans"/>
                <a:sym typeface="Public Sans"/>
              </a:rPr>
              <a:t>0.12</a:t>
            </a:r>
          </a:p>
          <a:p>
            <a:pPr algn="l">
              <a:lnSpc>
                <a:spcPts val="4759"/>
              </a:lnSpc>
            </a:pPr>
            <a:r>
              <a:rPr lang="en-US" sz="2799">
                <a:solidFill>
                  <a:srgbClr val="0F4662"/>
                </a:solidFill>
                <a:latin typeface="Public Sans"/>
                <a:ea typeface="Public Sans"/>
                <a:cs typeface="Public Sans"/>
                <a:sym typeface="Public Sans"/>
              </a:rPr>
              <a:t>0.10</a:t>
            </a:r>
          </a:p>
          <a:p>
            <a:pPr algn="l">
              <a:lnSpc>
                <a:spcPts val="4759"/>
              </a:lnSpc>
            </a:pPr>
            <a:r>
              <a:rPr lang="en-US" sz="2799">
                <a:solidFill>
                  <a:srgbClr val="0F4662"/>
                </a:solidFill>
                <a:latin typeface="Public Sans"/>
                <a:ea typeface="Public Sans"/>
                <a:cs typeface="Public Sans"/>
                <a:sym typeface="Public Sans"/>
              </a:rPr>
              <a:t>0.09</a:t>
            </a:r>
          </a:p>
          <a:p>
            <a:pPr algn="l">
              <a:lnSpc>
                <a:spcPts val="4759"/>
              </a:lnSpc>
            </a:pPr>
            <a:r>
              <a:rPr lang="en-US" sz="2799">
                <a:solidFill>
                  <a:srgbClr val="0F4662"/>
                </a:solidFill>
                <a:latin typeface="Public Sans"/>
                <a:ea typeface="Public Sans"/>
                <a:cs typeface="Public Sans"/>
                <a:sym typeface="Public Sans"/>
              </a:rPr>
              <a:t>0.08</a:t>
            </a:r>
          </a:p>
          <a:p>
            <a:pPr algn="l">
              <a:lnSpc>
                <a:spcPts val="4759"/>
              </a:lnSpc>
            </a:pPr>
            <a:r>
              <a:rPr lang="en-US" sz="2799">
                <a:solidFill>
                  <a:srgbClr val="0F4662"/>
                </a:solidFill>
                <a:latin typeface="Public Sans"/>
                <a:ea typeface="Public Sans"/>
                <a:cs typeface="Public Sans"/>
                <a:sym typeface="Public Sans"/>
              </a:rPr>
              <a:t>0.07</a:t>
            </a:r>
          </a:p>
          <a:p>
            <a:pPr algn="l">
              <a:lnSpc>
                <a:spcPts val="4759"/>
              </a:lnSpc>
            </a:pPr>
            <a:r>
              <a:rPr lang="en-US" sz="2799">
                <a:solidFill>
                  <a:srgbClr val="0F4662"/>
                </a:solidFill>
                <a:latin typeface="Public Sans"/>
                <a:ea typeface="Public Sans"/>
                <a:cs typeface="Public Sans"/>
                <a:sym typeface="Public Sans"/>
              </a:rPr>
              <a:t>0.06</a:t>
            </a:r>
          </a:p>
          <a:p>
            <a:pPr algn="l">
              <a:lnSpc>
                <a:spcPts val="4759"/>
              </a:lnSpc>
            </a:pPr>
            <a:r>
              <a:rPr lang="en-US" sz="2799">
                <a:solidFill>
                  <a:srgbClr val="0F4662"/>
                </a:solidFill>
                <a:latin typeface="Public Sans"/>
                <a:ea typeface="Public Sans"/>
                <a:cs typeface="Public Sans"/>
                <a:sym typeface="Public Sans"/>
              </a:rPr>
              <a:t>0.05</a:t>
            </a:r>
          </a:p>
          <a:p>
            <a:pPr marL="0" lvl="0" indent="0" algn="l">
              <a:lnSpc>
                <a:spcPts val="4759"/>
              </a:lnSpc>
            </a:pPr>
            <a:endParaRPr lang="en-US" sz="2799">
              <a:solidFill>
                <a:srgbClr val="0F4662"/>
              </a:solidFill>
              <a:latin typeface="Public Sans"/>
              <a:ea typeface="Public Sans"/>
              <a:cs typeface="Public Sans"/>
              <a:sym typeface="Public Sans"/>
            </a:endParaRPr>
          </a:p>
        </p:txBody>
      </p:sp>
      <p:sp>
        <p:nvSpPr>
          <p:cNvPr id="7" name="TextBox 7"/>
          <p:cNvSpPr txBox="1"/>
          <p:nvPr/>
        </p:nvSpPr>
        <p:spPr>
          <a:xfrm>
            <a:off x="9682844" y="2848090"/>
            <a:ext cx="3222428" cy="4165600"/>
          </a:xfrm>
          <a:prstGeom prst="rect">
            <a:avLst/>
          </a:prstGeom>
        </p:spPr>
        <p:txBody>
          <a:bodyPr lIns="0" tIns="0" rIns="0" bIns="0" rtlCol="0" anchor="t">
            <a:spAutoFit/>
          </a:bodyPr>
          <a:lstStyle/>
          <a:p>
            <a:pPr algn="r">
              <a:lnSpc>
                <a:spcPts val="4759"/>
              </a:lnSpc>
            </a:pPr>
            <a:r>
              <a:rPr lang="en-US" sz="2799">
                <a:solidFill>
                  <a:srgbClr val="FF914D"/>
                </a:solidFill>
                <a:latin typeface="Public Sans"/>
                <a:ea typeface="Public Sans"/>
                <a:cs typeface="Public Sans"/>
                <a:sym typeface="Public Sans"/>
              </a:rPr>
              <a:t> passing_years</a:t>
            </a:r>
          </a:p>
          <a:p>
            <a:pPr algn="r">
              <a:lnSpc>
                <a:spcPts val="4759"/>
              </a:lnSpc>
            </a:pPr>
            <a:r>
              <a:rPr lang="en-US" sz="2799">
                <a:solidFill>
                  <a:srgbClr val="FF914D"/>
                </a:solidFill>
                <a:latin typeface="Public Sans"/>
                <a:ea typeface="Public Sans"/>
                <a:cs typeface="Public Sans"/>
                <a:sym typeface="Public Sans"/>
              </a:rPr>
              <a:t>    career_objective</a:t>
            </a:r>
          </a:p>
          <a:p>
            <a:pPr algn="r">
              <a:lnSpc>
                <a:spcPts val="4759"/>
              </a:lnSpc>
            </a:pPr>
            <a:r>
              <a:rPr lang="en-US" sz="2799">
                <a:solidFill>
                  <a:srgbClr val="FF914D"/>
                </a:solidFill>
                <a:latin typeface="Public Sans"/>
                <a:ea typeface="Public Sans"/>
                <a:cs typeface="Public Sans"/>
                <a:sym typeface="Public Sans"/>
              </a:rPr>
              <a:t>    skills</a:t>
            </a:r>
          </a:p>
          <a:p>
            <a:pPr algn="r">
              <a:lnSpc>
                <a:spcPts val="4759"/>
              </a:lnSpc>
            </a:pPr>
            <a:r>
              <a:rPr lang="en-US" sz="2799">
                <a:solidFill>
                  <a:srgbClr val="FF914D"/>
                </a:solidFill>
                <a:latin typeface="Public Sans"/>
                <a:ea typeface="Public Sans"/>
                <a:cs typeface="Public Sans"/>
                <a:sym typeface="Public Sans"/>
              </a:rPr>
              <a:t>    age_requirement</a:t>
            </a:r>
          </a:p>
          <a:p>
            <a:pPr algn="r">
              <a:lnSpc>
                <a:spcPts val="4759"/>
              </a:lnSpc>
            </a:pPr>
            <a:r>
              <a:rPr lang="en-US" sz="2799">
                <a:solidFill>
                  <a:srgbClr val="FF914D"/>
                </a:solidFill>
                <a:latin typeface="Public Sans"/>
                <a:ea typeface="Public Sans"/>
                <a:cs typeface="Public Sans"/>
                <a:sym typeface="Public Sans"/>
              </a:rPr>
              <a:t>    start_dates</a:t>
            </a:r>
          </a:p>
          <a:p>
            <a:pPr algn="r">
              <a:lnSpc>
                <a:spcPts val="4759"/>
              </a:lnSpc>
            </a:pPr>
            <a:r>
              <a:rPr lang="en-US" sz="2799">
                <a:solidFill>
                  <a:srgbClr val="FF914D"/>
                </a:solidFill>
                <a:latin typeface="Public Sans"/>
                <a:ea typeface="Public Sans"/>
                <a:cs typeface="Public Sans"/>
                <a:sym typeface="Public Sans"/>
              </a:rPr>
              <a:t>    responsibilities</a:t>
            </a:r>
          </a:p>
          <a:p>
            <a:pPr marL="0" lvl="0" indent="0" algn="r">
              <a:lnSpc>
                <a:spcPts val="4759"/>
              </a:lnSpc>
            </a:pPr>
            <a:endParaRPr lang="en-US" sz="2799">
              <a:solidFill>
                <a:srgbClr val="FF914D"/>
              </a:solidFill>
              <a:latin typeface="Public Sans"/>
              <a:ea typeface="Public Sans"/>
              <a:cs typeface="Public Sans"/>
              <a:sym typeface="Public Sans"/>
            </a:endParaRPr>
          </a:p>
        </p:txBody>
      </p:sp>
      <p:sp>
        <p:nvSpPr>
          <p:cNvPr id="8" name="TextBox 8"/>
          <p:cNvSpPr txBox="1"/>
          <p:nvPr/>
        </p:nvSpPr>
        <p:spPr>
          <a:xfrm>
            <a:off x="13753466" y="2848090"/>
            <a:ext cx="1133569" cy="3565525"/>
          </a:xfrm>
          <a:prstGeom prst="rect">
            <a:avLst/>
          </a:prstGeom>
        </p:spPr>
        <p:txBody>
          <a:bodyPr lIns="0" tIns="0" rIns="0" bIns="0" rtlCol="0" anchor="t">
            <a:spAutoFit/>
          </a:bodyPr>
          <a:lstStyle/>
          <a:p>
            <a:pPr algn="l">
              <a:lnSpc>
                <a:spcPts val="4759"/>
              </a:lnSpc>
            </a:pPr>
            <a:r>
              <a:rPr lang="en-US" sz="2799">
                <a:solidFill>
                  <a:srgbClr val="0F4662"/>
                </a:solidFill>
                <a:latin typeface="Public Sans"/>
                <a:ea typeface="Public Sans"/>
                <a:cs typeface="Public Sans"/>
                <a:sym typeface="Public Sans"/>
              </a:rPr>
              <a:t>0.05</a:t>
            </a:r>
          </a:p>
          <a:p>
            <a:pPr algn="l">
              <a:lnSpc>
                <a:spcPts val="4759"/>
              </a:lnSpc>
            </a:pPr>
            <a:r>
              <a:rPr lang="en-US" sz="2799">
                <a:solidFill>
                  <a:srgbClr val="0F4662"/>
                </a:solidFill>
                <a:latin typeface="Public Sans"/>
                <a:ea typeface="Public Sans"/>
                <a:cs typeface="Public Sans"/>
                <a:sym typeface="Public Sans"/>
              </a:rPr>
              <a:t>0.04</a:t>
            </a:r>
          </a:p>
          <a:p>
            <a:pPr algn="l">
              <a:lnSpc>
                <a:spcPts val="4759"/>
              </a:lnSpc>
            </a:pPr>
            <a:r>
              <a:rPr lang="en-US" sz="2799">
                <a:solidFill>
                  <a:srgbClr val="0F4662"/>
                </a:solidFill>
                <a:latin typeface="Public Sans"/>
                <a:ea typeface="Public Sans"/>
                <a:cs typeface="Public Sans"/>
                <a:sym typeface="Public Sans"/>
              </a:rPr>
              <a:t>0.03</a:t>
            </a:r>
          </a:p>
          <a:p>
            <a:pPr algn="l">
              <a:lnSpc>
                <a:spcPts val="4759"/>
              </a:lnSpc>
            </a:pPr>
            <a:r>
              <a:rPr lang="en-US" sz="2799">
                <a:solidFill>
                  <a:srgbClr val="0F4662"/>
                </a:solidFill>
                <a:latin typeface="Public Sans"/>
                <a:ea typeface="Public Sans"/>
                <a:cs typeface="Public Sans"/>
                <a:sym typeface="Public Sans"/>
              </a:rPr>
              <a:t>0.03</a:t>
            </a:r>
          </a:p>
          <a:p>
            <a:pPr algn="l">
              <a:lnSpc>
                <a:spcPts val="4759"/>
              </a:lnSpc>
            </a:pPr>
            <a:r>
              <a:rPr lang="en-US" sz="2799">
                <a:solidFill>
                  <a:srgbClr val="0F4662"/>
                </a:solidFill>
                <a:latin typeface="Public Sans"/>
                <a:ea typeface="Public Sans"/>
                <a:cs typeface="Public Sans"/>
                <a:sym typeface="Public Sans"/>
              </a:rPr>
              <a:t>0.02</a:t>
            </a:r>
          </a:p>
          <a:p>
            <a:pPr marL="0" lvl="0" indent="0" algn="l">
              <a:lnSpc>
                <a:spcPts val="4759"/>
              </a:lnSpc>
            </a:pPr>
            <a:r>
              <a:rPr lang="en-US" sz="2799">
                <a:solidFill>
                  <a:srgbClr val="0F4662"/>
                </a:solidFill>
                <a:latin typeface="Public Sans"/>
                <a:ea typeface="Public Sans"/>
                <a:cs typeface="Public Sans"/>
                <a:sym typeface="Public Sans"/>
              </a:rPr>
              <a:t>0.02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449761" y="0"/>
            <a:ext cx="9838239" cy="10287000"/>
            <a:chOff x="0" y="0"/>
            <a:chExt cx="2591141" cy="2709333"/>
          </a:xfrm>
        </p:grpSpPr>
        <p:sp>
          <p:nvSpPr>
            <p:cNvPr id="3" name="Freeform 3"/>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4" name="TextBox 4"/>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6" name="AutoShape 6"/>
          <p:cNvSpPr/>
          <p:nvPr/>
        </p:nvSpPr>
        <p:spPr>
          <a:xfrm>
            <a:off x="10767060" y="1028700"/>
            <a:ext cx="6492240" cy="0"/>
          </a:xfrm>
          <a:prstGeom prst="line">
            <a:avLst/>
          </a:prstGeom>
          <a:ln w="76200" cap="flat">
            <a:solidFill>
              <a:srgbClr val="0F4662"/>
            </a:solidFill>
            <a:prstDash val="solid"/>
            <a:headEnd type="none" w="sm" len="sm"/>
            <a:tailEnd type="none" w="sm" len="sm"/>
          </a:ln>
        </p:spPr>
      </p:sp>
      <p:sp>
        <p:nvSpPr>
          <p:cNvPr id="7" name="TextBox 7"/>
          <p:cNvSpPr txBox="1"/>
          <p:nvPr/>
        </p:nvSpPr>
        <p:spPr>
          <a:xfrm>
            <a:off x="1028700" y="618759"/>
            <a:ext cx="6930076" cy="887095"/>
          </a:xfrm>
          <a:prstGeom prst="rect">
            <a:avLst/>
          </a:prstGeom>
        </p:spPr>
        <p:txBody>
          <a:bodyPr lIns="0" tIns="0" rIns="0" bIns="0" rtlCol="0" anchor="t">
            <a:spAutoFit/>
          </a:bodyPr>
          <a:lstStyle/>
          <a:p>
            <a:pPr marL="0" lvl="0" indent="0" algn="l">
              <a:lnSpc>
                <a:spcPts val="7279"/>
              </a:lnSpc>
              <a:spcBef>
                <a:spcPct val="0"/>
              </a:spcBef>
            </a:pPr>
            <a:r>
              <a:rPr lang="en-US" sz="5199" b="1" i="1">
                <a:solidFill>
                  <a:srgbClr val="0F4662"/>
                </a:solidFill>
                <a:latin typeface="Cormorant Garamond Bold Italics"/>
                <a:ea typeface="Cormorant Garamond Bold Italics"/>
                <a:cs typeface="Cormorant Garamond Bold Italics"/>
                <a:sym typeface="Cormorant Garamond Bold Italics"/>
              </a:rPr>
              <a:t>Feature Importance Analysis</a:t>
            </a:r>
          </a:p>
        </p:txBody>
      </p:sp>
      <p:sp>
        <p:nvSpPr>
          <p:cNvPr id="8" name="TextBox 8"/>
          <p:cNvSpPr txBox="1"/>
          <p:nvPr/>
        </p:nvSpPr>
        <p:spPr>
          <a:xfrm>
            <a:off x="1028700" y="2806188"/>
            <a:ext cx="3072447" cy="887095"/>
          </a:xfrm>
          <a:prstGeom prst="rect">
            <a:avLst/>
          </a:prstGeom>
        </p:spPr>
        <p:txBody>
          <a:bodyPr lIns="0" tIns="0" rIns="0" bIns="0" rtlCol="0" anchor="t">
            <a:spAutoFit/>
          </a:bodyPr>
          <a:lstStyle/>
          <a:p>
            <a:pPr marL="0" lvl="0" indent="0" algn="l">
              <a:lnSpc>
                <a:spcPts val="7279"/>
              </a:lnSpc>
              <a:spcBef>
                <a:spcPct val="0"/>
              </a:spcBef>
            </a:pPr>
            <a:r>
              <a:rPr lang="en-US" sz="5199" b="1" i="1">
                <a:solidFill>
                  <a:srgbClr val="0F4662"/>
                </a:solidFill>
                <a:latin typeface="Cormorant Garamond Bold Italics"/>
                <a:ea typeface="Cormorant Garamond Bold Italics"/>
                <a:cs typeface="Cormorant Garamond Bold Italics"/>
                <a:sym typeface="Cormorant Garamond Bold Italics"/>
              </a:rPr>
              <a:t>Impact</a:t>
            </a:r>
          </a:p>
        </p:txBody>
      </p:sp>
      <p:sp>
        <p:nvSpPr>
          <p:cNvPr id="9" name="TextBox 9"/>
          <p:cNvSpPr txBox="1"/>
          <p:nvPr/>
        </p:nvSpPr>
        <p:spPr>
          <a:xfrm>
            <a:off x="1028700" y="3923006"/>
            <a:ext cx="6930076" cy="1642205"/>
          </a:xfrm>
          <a:prstGeom prst="rect">
            <a:avLst/>
          </a:prstGeom>
        </p:spPr>
        <p:txBody>
          <a:bodyPr lIns="0" tIns="0" rIns="0" bIns="0" rtlCol="0" anchor="t">
            <a:spAutoFit/>
          </a:bodyPr>
          <a:lstStyle/>
          <a:p>
            <a:pPr marL="0" lvl="0" indent="0" algn="just">
              <a:lnSpc>
                <a:spcPts val="4485"/>
              </a:lnSpc>
            </a:pPr>
            <a:r>
              <a:rPr lang="en-US" sz="2638">
                <a:solidFill>
                  <a:srgbClr val="0F4662"/>
                </a:solidFill>
                <a:latin typeface="Quicksand"/>
                <a:ea typeface="Quicksand"/>
                <a:cs typeface="Quicksand"/>
                <a:sym typeface="Quicksand"/>
              </a:rPr>
              <a:t>The engineered features formed the foundation for training high-performance predictive models.</a:t>
            </a:r>
          </a:p>
        </p:txBody>
      </p:sp>
      <p:sp>
        <p:nvSpPr>
          <p:cNvPr id="10" name="Freeform 10"/>
          <p:cNvSpPr/>
          <p:nvPr/>
        </p:nvSpPr>
        <p:spPr>
          <a:xfrm>
            <a:off x="9139302" y="2744686"/>
            <a:ext cx="8459156" cy="4797628"/>
          </a:xfrm>
          <a:custGeom>
            <a:avLst/>
            <a:gdLst/>
            <a:ahLst/>
            <a:cxnLst/>
            <a:rect l="l" t="t" r="r" b="b"/>
            <a:pathLst>
              <a:path w="8459156" h="4797628">
                <a:moveTo>
                  <a:pt x="0" y="0"/>
                </a:moveTo>
                <a:lnTo>
                  <a:pt x="8459156" y="0"/>
                </a:lnTo>
                <a:lnTo>
                  <a:pt x="8459156" y="4797628"/>
                </a:lnTo>
                <a:lnTo>
                  <a:pt x="0" y="4797628"/>
                </a:lnTo>
                <a:lnTo>
                  <a:pt x="0" y="0"/>
                </a:lnTo>
                <a:close/>
              </a:path>
            </a:pathLst>
          </a:custGeom>
          <a:blipFill>
            <a:blip r:embed="rId2"/>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671967" y="3793656"/>
            <a:ext cx="14944066" cy="1708151"/>
          </a:xfrm>
          <a:prstGeom prst="rect">
            <a:avLst/>
          </a:prstGeom>
        </p:spPr>
        <p:txBody>
          <a:bodyPr lIns="0" tIns="0" rIns="0" bIns="0" rtlCol="0" anchor="t">
            <a:spAutoFit/>
          </a:bodyPr>
          <a:lstStyle/>
          <a:p>
            <a:pPr marL="0" lvl="0" indent="0" algn="ctr">
              <a:lnSpc>
                <a:spcPts val="13999"/>
              </a:lnSpc>
              <a:spcBef>
                <a:spcPct val="0"/>
              </a:spcBef>
            </a:pPr>
            <a:r>
              <a:rPr lang="en-US" sz="9999" b="1" i="1">
                <a:solidFill>
                  <a:srgbClr val="0F4662"/>
                </a:solidFill>
                <a:latin typeface="Cormorant Garamond Bold Italics"/>
                <a:ea typeface="Cormorant Garamond Bold Italics"/>
                <a:cs typeface="Cormorant Garamond Bold Italics"/>
                <a:sym typeface="Cormorant Garamond Bold Italics"/>
              </a:rPr>
              <a:t>Model Selection &amp; Optimization</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9450624" y="2313173"/>
            <a:ext cx="7808676" cy="4990823"/>
          </a:xfrm>
          <a:custGeom>
            <a:avLst/>
            <a:gdLst/>
            <a:ahLst/>
            <a:cxnLst/>
            <a:rect l="l" t="t" r="r" b="b"/>
            <a:pathLst>
              <a:path w="7808676" h="4990823">
                <a:moveTo>
                  <a:pt x="0" y="0"/>
                </a:moveTo>
                <a:lnTo>
                  <a:pt x="7808676" y="0"/>
                </a:lnTo>
                <a:lnTo>
                  <a:pt x="7808676" y="4990824"/>
                </a:lnTo>
                <a:lnTo>
                  <a:pt x="0" y="4990824"/>
                </a:lnTo>
                <a:lnTo>
                  <a:pt x="0" y="0"/>
                </a:lnTo>
                <a:close/>
              </a:path>
            </a:pathLst>
          </a:custGeom>
          <a:blipFill>
            <a:blip r:embed="rId2"/>
            <a:stretch>
              <a:fillRect/>
            </a:stretch>
          </a:blipFill>
        </p:spPr>
      </p:sp>
      <p:sp>
        <p:nvSpPr>
          <p:cNvPr id="3" name="Freeform 3"/>
          <p:cNvSpPr/>
          <p:nvPr/>
        </p:nvSpPr>
        <p:spPr>
          <a:xfrm>
            <a:off x="1028700" y="2313173"/>
            <a:ext cx="7919911" cy="4990823"/>
          </a:xfrm>
          <a:custGeom>
            <a:avLst/>
            <a:gdLst/>
            <a:ahLst/>
            <a:cxnLst/>
            <a:rect l="l" t="t" r="r" b="b"/>
            <a:pathLst>
              <a:path w="7919911" h="4990823">
                <a:moveTo>
                  <a:pt x="0" y="0"/>
                </a:moveTo>
                <a:lnTo>
                  <a:pt x="7919911" y="0"/>
                </a:lnTo>
                <a:lnTo>
                  <a:pt x="7919911" y="4990824"/>
                </a:lnTo>
                <a:lnTo>
                  <a:pt x="0" y="4990824"/>
                </a:lnTo>
                <a:lnTo>
                  <a:pt x="0" y="0"/>
                </a:lnTo>
                <a:close/>
              </a:path>
            </a:pathLst>
          </a:custGeom>
          <a:blipFill>
            <a:blip r:embed="rId3"/>
            <a:stretch>
              <a:fillRect/>
            </a:stretch>
          </a:blipFill>
        </p:spPr>
      </p:sp>
      <p:sp>
        <p:nvSpPr>
          <p:cNvPr id="4" name="TextBox 4"/>
          <p:cNvSpPr txBox="1"/>
          <p:nvPr/>
        </p:nvSpPr>
        <p:spPr>
          <a:xfrm>
            <a:off x="1028700" y="599709"/>
            <a:ext cx="11633107"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Benchmarking for Choosing LightGBM</a:t>
            </a:r>
          </a:p>
        </p:txBody>
      </p:sp>
      <p:sp>
        <p:nvSpPr>
          <p:cNvPr id="5" name="TextBox 5"/>
          <p:cNvSpPr txBox="1"/>
          <p:nvPr/>
        </p:nvSpPr>
        <p:spPr>
          <a:xfrm>
            <a:off x="1235417" y="8551150"/>
            <a:ext cx="15817166" cy="1000125"/>
          </a:xfrm>
          <a:prstGeom prst="rect">
            <a:avLst/>
          </a:prstGeom>
        </p:spPr>
        <p:txBody>
          <a:bodyPr lIns="0" tIns="0" rIns="0" bIns="0" rtlCol="0" anchor="t">
            <a:spAutoFit/>
          </a:bodyPr>
          <a:lstStyle/>
          <a:p>
            <a:pPr marL="0" lvl="0" indent="0" algn="just">
              <a:lnSpc>
                <a:spcPts val="4079"/>
              </a:lnSpc>
            </a:pPr>
            <a:r>
              <a:rPr lang="en-US" sz="2400">
                <a:solidFill>
                  <a:srgbClr val="0F4662"/>
                </a:solidFill>
                <a:latin typeface="Quicksand"/>
                <a:ea typeface="Quicksand"/>
                <a:cs typeface="Quicksand"/>
                <a:sym typeface="Quicksand"/>
              </a:rPr>
              <a:t>(Ref:</a:t>
            </a:r>
            <a:r>
              <a:rPr lang="en-US" sz="2400" b="1">
                <a:solidFill>
                  <a:srgbClr val="0F4662"/>
                </a:solidFill>
                <a:latin typeface="Quicksand Bold"/>
                <a:ea typeface="Quicksand Bold"/>
                <a:cs typeface="Quicksand Bold"/>
                <a:sym typeface="Quicksand Bold"/>
              </a:rPr>
              <a:t> </a:t>
            </a:r>
            <a:r>
              <a:rPr lang="en-US" sz="2400">
                <a:solidFill>
                  <a:srgbClr val="0F4662"/>
                </a:solidFill>
                <a:latin typeface="Quicksand"/>
                <a:ea typeface="Quicksand"/>
                <a:cs typeface="Quicksand"/>
                <a:sym typeface="Quicksand"/>
              </a:rPr>
              <a:t>Florek, Piotr, and Adam Zagdański. "Benchmarking state-of-the-art gradient boosting algorithms for classification." arXiv preprint arXiv:2305.17094 (2023))</a:t>
            </a:r>
          </a:p>
        </p:txBody>
      </p:sp>
      <p:sp>
        <p:nvSpPr>
          <p:cNvPr id="6" name="TextBox 6"/>
          <p:cNvSpPr txBox="1"/>
          <p:nvPr/>
        </p:nvSpPr>
        <p:spPr>
          <a:xfrm>
            <a:off x="4843377" y="7875497"/>
            <a:ext cx="8601245" cy="537845"/>
          </a:xfrm>
          <a:prstGeom prst="rect">
            <a:avLst/>
          </a:prstGeom>
        </p:spPr>
        <p:txBody>
          <a:bodyPr lIns="0" tIns="0" rIns="0" bIns="0" rtlCol="0" anchor="t">
            <a:spAutoFit/>
          </a:bodyPr>
          <a:lstStyle/>
          <a:p>
            <a:pPr marL="0" lvl="0" indent="0" algn="l">
              <a:lnSpc>
                <a:spcPts val="4480"/>
              </a:lnSpc>
              <a:spcBef>
                <a:spcPct val="0"/>
              </a:spcBef>
            </a:pPr>
            <a:r>
              <a:rPr lang="en-US" sz="3200" b="1" i="1">
                <a:solidFill>
                  <a:srgbClr val="0F4662"/>
                </a:solidFill>
                <a:latin typeface="Cormorant Garamond Bold Italics"/>
                <a:ea typeface="Cormorant Garamond Bold Italics"/>
                <a:cs typeface="Cormorant Garamond Bold Italics"/>
                <a:sym typeface="Cormorant Garamond Bold Italics"/>
              </a:rPr>
              <a:t>Fig: AUC distributions across 12 datasets with TPE tuning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3285563" y="1922725"/>
            <a:ext cx="11716874" cy="7383524"/>
          </a:xfrm>
          <a:custGeom>
            <a:avLst/>
            <a:gdLst/>
            <a:ahLst/>
            <a:cxnLst/>
            <a:rect l="l" t="t" r="r" b="b"/>
            <a:pathLst>
              <a:path w="11716874" h="7383524">
                <a:moveTo>
                  <a:pt x="0" y="0"/>
                </a:moveTo>
                <a:lnTo>
                  <a:pt x="11716874" y="0"/>
                </a:lnTo>
                <a:lnTo>
                  <a:pt x="11716874" y="7383524"/>
                </a:lnTo>
                <a:lnTo>
                  <a:pt x="0" y="7383524"/>
                </a:lnTo>
                <a:lnTo>
                  <a:pt x="0" y="0"/>
                </a:lnTo>
                <a:close/>
              </a:path>
            </a:pathLst>
          </a:custGeom>
          <a:blipFill>
            <a:blip r:embed="rId2"/>
            <a:stretch>
              <a:fillRect/>
            </a:stretch>
          </a:blipFill>
        </p:spPr>
      </p:sp>
      <p:sp>
        <p:nvSpPr>
          <p:cNvPr id="3" name="TextBox 3"/>
          <p:cNvSpPr txBox="1"/>
          <p:nvPr/>
        </p:nvSpPr>
        <p:spPr>
          <a:xfrm>
            <a:off x="1028700" y="599709"/>
            <a:ext cx="11633107"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Benchmarking for Choosing LightGBM</a:t>
            </a:r>
          </a:p>
        </p:txBody>
      </p:sp>
      <p:sp>
        <p:nvSpPr>
          <p:cNvPr id="4" name="TextBox 4"/>
          <p:cNvSpPr txBox="1"/>
          <p:nvPr/>
        </p:nvSpPr>
        <p:spPr>
          <a:xfrm>
            <a:off x="4843377" y="9487224"/>
            <a:ext cx="8601245" cy="537845"/>
          </a:xfrm>
          <a:prstGeom prst="rect">
            <a:avLst/>
          </a:prstGeom>
        </p:spPr>
        <p:txBody>
          <a:bodyPr lIns="0" tIns="0" rIns="0" bIns="0" rtlCol="0" anchor="t">
            <a:spAutoFit/>
          </a:bodyPr>
          <a:lstStyle/>
          <a:p>
            <a:pPr marL="0" lvl="0" indent="0" algn="l">
              <a:lnSpc>
                <a:spcPts val="4480"/>
              </a:lnSpc>
              <a:spcBef>
                <a:spcPct val="0"/>
              </a:spcBef>
            </a:pPr>
            <a:r>
              <a:rPr lang="en-US" sz="3200" b="1" i="1">
                <a:solidFill>
                  <a:srgbClr val="0F4662"/>
                </a:solidFill>
                <a:latin typeface="Cormorant Garamond Bold Italics"/>
                <a:ea typeface="Cormorant Garamond Bold Italics"/>
                <a:cs typeface="Cormorant Garamond Bold Italics"/>
                <a:sym typeface="Cormorant Garamond Bold Italics"/>
              </a:rPr>
              <a:t>Fig: AUC distributions across 6 datasets with TPE tuning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3285563" y="1870298"/>
            <a:ext cx="11716874" cy="7488703"/>
          </a:xfrm>
          <a:custGeom>
            <a:avLst/>
            <a:gdLst/>
            <a:ahLst/>
            <a:cxnLst/>
            <a:rect l="l" t="t" r="r" b="b"/>
            <a:pathLst>
              <a:path w="11716874" h="7488703">
                <a:moveTo>
                  <a:pt x="0" y="0"/>
                </a:moveTo>
                <a:lnTo>
                  <a:pt x="11716874" y="0"/>
                </a:lnTo>
                <a:lnTo>
                  <a:pt x="11716874" y="7488702"/>
                </a:lnTo>
                <a:lnTo>
                  <a:pt x="0" y="7488702"/>
                </a:lnTo>
                <a:lnTo>
                  <a:pt x="0" y="0"/>
                </a:lnTo>
                <a:close/>
              </a:path>
            </a:pathLst>
          </a:custGeom>
          <a:blipFill>
            <a:blip r:embed="rId2"/>
            <a:stretch>
              <a:fillRect/>
            </a:stretch>
          </a:blipFill>
        </p:spPr>
      </p:sp>
      <p:sp>
        <p:nvSpPr>
          <p:cNvPr id="3" name="TextBox 3"/>
          <p:cNvSpPr txBox="1"/>
          <p:nvPr/>
        </p:nvSpPr>
        <p:spPr>
          <a:xfrm>
            <a:off x="1028700" y="599709"/>
            <a:ext cx="11633107"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Benchmarking for Choosing LightGBM</a:t>
            </a:r>
          </a:p>
        </p:txBody>
      </p:sp>
      <p:sp>
        <p:nvSpPr>
          <p:cNvPr id="4" name="TextBox 4"/>
          <p:cNvSpPr txBox="1"/>
          <p:nvPr/>
        </p:nvSpPr>
        <p:spPr>
          <a:xfrm>
            <a:off x="4843377" y="9487224"/>
            <a:ext cx="8601245" cy="537845"/>
          </a:xfrm>
          <a:prstGeom prst="rect">
            <a:avLst/>
          </a:prstGeom>
        </p:spPr>
        <p:txBody>
          <a:bodyPr lIns="0" tIns="0" rIns="0" bIns="0" rtlCol="0" anchor="t">
            <a:spAutoFit/>
          </a:bodyPr>
          <a:lstStyle/>
          <a:p>
            <a:pPr marL="0" lvl="0" indent="0" algn="l">
              <a:lnSpc>
                <a:spcPts val="4480"/>
              </a:lnSpc>
              <a:spcBef>
                <a:spcPct val="0"/>
              </a:spcBef>
            </a:pPr>
            <a:r>
              <a:rPr lang="en-US" sz="3200" b="1" i="1">
                <a:solidFill>
                  <a:srgbClr val="0F4662"/>
                </a:solidFill>
                <a:latin typeface="Cormorant Garamond Bold Italics"/>
                <a:ea typeface="Cormorant Garamond Bold Italics"/>
                <a:cs typeface="Cormorant Garamond Bold Italics"/>
                <a:sym typeface="Cormorant Garamond Bold Italics"/>
              </a:rPr>
              <a:t>Fig: AUC distributions across 6 datasets with TPE tuning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3" name="AutoShape 3"/>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4" name="TextBox 4"/>
          <p:cNvSpPr txBox="1"/>
          <p:nvPr/>
        </p:nvSpPr>
        <p:spPr>
          <a:xfrm>
            <a:off x="1497299" y="3704964"/>
            <a:ext cx="10599529" cy="603885"/>
          </a:xfrm>
          <a:prstGeom prst="rect">
            <a:avLst/>
          </a:prstGeom>
        </p:spPr>
        <p:txBody>
          <a:bodyPr lIns="0" tIns="0" rIns="0" bIns="0" rtlCol="0" anchor="t">
            <a:spAutoFit/>
          </a:bodyPr>
          <a:lstStyle/>
          <a:p>
            <a:pPr marL="0" lvl="0" indent="0" algn="l">
              <a:lnSpc>
                <a:spcPts val="5040"/>
              </a:lnSpc>
              <a:spcBef>
                <a:spcPct val="0"/>
              </a:spcBef>
            </a:pPr>
            <a:r>
              <a:rPr lang="en-US" sz="3600">
                <a:solidFill>
                  <a:srgbClr val="00BF63"/>
                </a:solidFill>
                <a:latin typeface="Quicksand"/>
                <a:ea typeface="Quicksand"/>
                <a:cs typeface="Quicksand"/>
                <a:sym typeface="Quicksand"/>
              </a:rPr>
              <a:t>RandomForestRegressor</a:t>
            </a:r>
            <a:r>
              <a:rPr lang="en-US" sz="3600">
                <a:solidFill>
                  <a:srgbClr val="0F4662"/>
                </a:solidFill>
                <a:latin typeface="Quicksand"/>
                <a:ea typeface="Quicksand"/>
                <a:cs typeface="Quicksand"/>
                <a:sym typeface="Quicksand"/>
              </a:rPr>
              <a:t> for feature importance</a:t>
            </a:r>
          </a:p>
        </p:txBody>
      </p:sp>
      <p:sp>
        <p:nvSpPr>
          <p:cNvPr id="5" name="TextBox 5"/>
          <p:cNvSpPr txBox="1"/>
          <p:nvPr/>
        </p:nvSpPr>
        <p:spPr>
          <a:xfrm>
            <a:off x="1497299" y="6124575"/>
            <a:ext cx="10599529" cy="603885"/>
          </a:xfrm>
          <a:prstGeom prst="rect">
            <a:avLst/>
          </a:prstGeom>
        </p:spPr>
        <p:txBody>
          <a:bodyPr lIns="0" tIns="0" rIns="0" bIns="0" rtlCol="0" anchor="t">
            <a:spAutoFit/>
          </a:bodyPr>
          <a:lstStyle/>
          <a:p>
            <a:pPr marL="0" lvl="0" indent="0" algn="l">
              <a:lnSpc>
                <a:spcPts val="5040"/>
              </a:lnSpc>
              <a:spcBef>
                <a:spcPct val="0"/>
              </a:spcBef>
            </a:pPr>
            <a:r>
              <a:rPr lang="en-US" sz="3600">
                <a:solidFill>
                  <a:srgbClr val="00BF63"/>
                </a:solidFill>
                <a:latin typeface="Quicksand"/>
                <a:ea typeface="Quicksand"/>
                <a:cs typeface="Quicksand"/>
                <a:sym typeface="Quicksand"/>
              </a:rPr>
              <a:t>LightGBM</a:t>
            </a:r>
            <a:r>
              <a:rPr lang="en-US" sz="3600">
                <a:solidFill>
                  <a:srgbClr val="0F4662"/>
                </a:solidFill>
                <a:latin typeface="Quicksand"/>
                <a:ea typeface="Quicksand"/>
                <a:cs typeface="Quicksand"/>
                <a:sym typeface="Quicksand"/>
              </a:rPr>
              <a:t> with </a:t>
            </a:r>
            <a:r>
              <a:rPr lang="en-US" sz="3600">
                <a:solidFill>
                  <a:srgbClr val="00BF63"/>
                </a:solidFill>
                <a:latin typeface="Quicksand"/>
                <a:ea typeface="Quicksand"/>
                <a:cs typeface="Quicksand"/>
                <a:sym typeface="Quicksand"/>
              </a:rPr>
              <a:t>Optuna</a:t>
            </a:r>
            <a:r>
              <a:rPr lang="en-US" sz="3600">
                <a:solidFill>
                  <a:srgbClr val="0F4662"/>
                </a:solidFill>
                <a:latin typeface="Quicksand"/>
                <a:ea typeface="Quicksand"/>
                <a:cs typeface="Quicksand"/>
                <a:sym typeface="Quicksand"/>
              </a:rPr>
              <a:t> for hyperparameter tuning</a:t>
            </a:r>
          </a:p>
        </p:txBody>
      </p:sp>
      <p:sp>
        <p:nvSpPr>
          <p:cNvPr id="6" name="TextBox 6"/>
          <p:cNvSpPr txBox="1"/>
          <p:nvPr/>
        </p:nvSpPr>
        <p:spPr>
          <a:xfrm>
            <a:off x="1497299" y="2505075"/>
            <a:ext cx="8606683" cy="942975"/>
          </a:xfrm>
          <a:prstGeom prst="rect">
            <a:avLst/>
          </a:prstGeom>
        </p:spPr>
        <p:txBody>
          <a:bodyPr lIns="0" tIns="0" rIns="0" bIns="0" rtlCol="0" anchor="t">
            <a:spAutoFit/>
          </a:bodyPr>
          <a:lstStyle/>
          <a:p>
            <a:pPr marL="0" lvl="0" indent="0" algn="l">
              <a:lnSpc>
                <a:spcPts val="8159"/>
              </a:lnSpc>
            </a:pPr>
            <a:r>
              <a:rPr lang="en-US" sz="4800" b="1">
                <a:solidFill>
                  <a:srgbClr val="0F4662"/>
                </a:solidFill>
                <a:latin typeface="Quicksand Bold"/>
                <a:ea typeface="Quicksand Bold"/>
                <a:cs typeface="Quicksand Bold"/>
                <a:sym typeface="Quicksand Bold"/>
              </a:rPr>
              <a:t>Baseline Model</a:t>
            </a:r>
          </a:p>
        </p:txBody>
      </p:sp>
      <p:sp>
        <p:nvSpPr>
          <p:cNvPr id="7" name="TextBox 7"/>
          <p:cNvSpPr txBox="1"/>
          <p:nvPr/>
        </p:nvSpPr>
        <p:spPr>
          <a:xfrm>
            <a:off x="1497299" y="4924425"/>
            <a:ext cx="8606683" cy="942975"/>
          </a:xfrm>
          <a:prstGeom prst="rect">
            <a:avLst/>
          </a:prstGeom>
        </p:spPr>
        <p:txBody>
          <a:bodyPr lIns="0" tIns="0" rIns="0" bIns="0" rtlCol="0" anchor="t">
            <a:spAutoFit/>
          </a:bodyPr>
          <a:lstStyle/>
          <a:p>
            <a:pPr marL="0" lvl="0" indent="0" algn="l">
              <a:lnSpc>
                <a:spcPts val="8159"/>
              </a:lnSpc>
            </a:pPr>
            <a:r>
              <a:rPr lang="en-US" sz="4800" b="1">
                <a:solidFill>
                  <a:srgbClr val="0F4662"/>
                </a:solidFill>
                <a:latin typeface="Quicksand Bold"/>
                <a:ea typeface="Quicksand Bold"/>
                <a:cs typeface="Quicksand Bold"/>
                <a:sym typeface="Quicksand Bold"/>
              </a:rPr>
              <a:t>Optimized Model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449761" y="0"/>
            <a:ext cx="9838239" cy="10287000"/>
            <a:chOff x="0" y="0"/>
            <a:chExt cx="2591141" cy="2709333"/>
          </a:xfrm>
        </p:grpSpPr>
        <p:sp>
          <p:nvSpPr>
            <p:cNvPr id="3" name="Freeform 3"/>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4" name="TextBox 4"/>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6" name="AutoShape 6"/>
          <p:cNvSpPr/>
          <p:nvPr/>
        </p:nvSpPr>
        <p:spPr>
          <a:xfrm>
            <a:off x="10767060" y="1028700"/>
            <a:ext cx="6492240" cy="0"/>
          </a:xfrm>
          <a:prstGeom prst="line">
            <a:avLst/>
          </a:prstGeom>
          <a:ln w="76200" cap="flat">
            <a:solidFill>
              <a:srgbClr val="0F4662"/>
            </a:solidFill>
            <a:prstDash val="solid"/>
            <a:headEnd type="none" w="sm" len="sm"/>
            <a:tailEnd type="none" w="sm" len="sm"/>
          </a:ln>
        </p:spPr>
      </p:sp>
      <p:sp>
        <p:nvSpPr>
          <p:cNvPr id="7" name="TextBox 7"/>
          <p:cNvSpPr txBox="1"/>
          <p:nvPr/>
        </p:nvSpPr>
        <p:spPr>
          <a:xfrm>
            <a:off x="1028700" y="609234"/>
            <a:ext cx="6775212" cy="1943735"/>
          </a:xfrm>
          <a:prstGeom prst="rect">
            <a:avLst/>
          </a:prstGeom>
        </p:spPr>
        <p:txBody>
          <a:bodyPr lIns="0" tIns="0" rIns="0" bIns="0" rtlCol="0" anchor="t">
            <a:spAutoFit/>
          </a:bodyPr>
          <a:lstStyle/>
          <a:p>
            <a:pPr algn="l">
              <a:lnSpc>
                <a:spcPts val="7840"/>
              </a:lnSpc>
            </a:pPr>
            <a:r>
              <a:rPr lang="en-US" sz="5600" b="1" i="1">
                <a:solidFill>
                  <a:srgbClr val="0F4662"/>
                </a:solidFill>
                <a:latin typeface="Cormorant Garamond Bold Italics"/>
                <a:ea typeface="Cormorant Garamond Bold Italics"/>
                <a:cs typeface="Cormorant Garamond Bold Italics"/>
                <a:sym typeface="Cormorant Garamond Bold Italics"/>
              </a:rPr>
              <a:t>Model Testing </a:t>
            </a:r>
          </a:p>
          <a:p>
            <a:pPr marL="0" lvl="0" indent="0" algn="l">
              <a:lnSpc>
                <a:spcPts val="7840"/>
              </a:lnSpc>
              <a:spcBef>
                <a:spcPct val="0"/>
              </a:spcBef>
            </a:pPr>
            <a:r>
              <a:rPr lang="en-US" sz="5600" b="1" i="1">
                <a:solidFill>
                  <a:srgbClr val="FF914D"/>
                </a:solidFill>
                <a:latin typeface="Cormorant Garamond Bold Italics"/>
                <a:ea typeface="Cormorant Garamond Bold Italics"/>
                <a:cs typeface="Cormorant Garamond Bold Italics"/>
                <a:sym typeface="Cormorant Garamond Bold Italics"/>
              </a:rPr>
              <a:t>with Validation Set</a:t>
            </a:r>
          </a:p>
        </p:txBody>
      </p:sp>
      <p:sp>
        <p:nvSpPr>
          <p:cNvPr id="8" name="Freeform 8"/>
          <p:cNvSpPr/>
          <p:nvPr/>
        </p:nvSpPr>
        <p:spPr>
          <a:xfrm>
            <a:off x="9144000" y="2766549"/>
            <a:ext cx="8410732" cy="5014989"/>
          </a:xfrm>
          <a:custGeom>
            <a:avLst/>
            <a:gdLst/>
            <a:ahLst/>
            <a:cxnLst/>
            <a:rect l="l" t="t" r="r" b="b"/>
            <a:pathLst>
              <a:path w="8410732" h="5014989">
                <a:moveTo>
                  <a:pt x="0" y="0"/>
                </a:moveTo>
                <a:lnTo>
                  <a:pt x="8410732" y="0"/>
                </a:lnTo>
                <a:lnTo>
                  <a:pt x="8410732" y="5014990"/>
                </a:lnTo>
                <a:lnTo>
                  <a:pt x="0" y="5014990"/>
                </a:lnTo>
                <a:lnTo>
                  <a:pt x="0" y="0"/>
                </a:lnTo>
                <a:close/>
              </a:path>
            </a:pathLst>
          </a:custGeom>
          <a:blipFill>
            <a:blip r:embed="rId2"/>
            <a:stretch>
              <a:fillRect/>
            </a:stretch>
          </a:blipFill>
        </p:spPr>
      </p:sp>
      <p:sp>
        <p:nvSpPr>
          <p:cNvPr id="9" name="TextBox 9"/>
          <p:cNvSpPr txBox="1"/>
          <p:nvPr/>
        </p:nvSpPr>
        <p:spPr>
          <a:xfrm>
            <a:off x="10810280" y="8091472"/>
            <a:ext cx="5117201" cy="537845"/>
          </a:xfrm>
          <a:prstGeom prst="rect">
            <a:avLst/>
          </a:prstGeom>
        </p:spPr>
        <p:txBody>
          <a:bodyPr lIns="0" tIns="0" rIns="0" bIns="0" rtlCol="0" anchor="t">
            <a:spAutoFit/>
          </a:bodyPr>
          <a:lstStyle/>
          <a:p>
            <a:pPr marL="0" lvl="0" indent="0" algn="l">
              <a:lnSpc>
                <a:spcPts val="4480"/>
              </a:lnSpc>
              <a:spcBef>
                <a:spcPct val="0"/>
              </a:spcBef>
            </a:pPr>
            <a:r>
              <a:rPr lang="en-US" sz="3200" b="1" i="1">
                <a:solidFill>
                  <a:srgbClr val="0F4662"/>
                </a:solidFill>
                <a:latin typeface="Cormorant Garamond Bold Italics"/>
                <a:ea typeface="Cormorant Garamond Bold Italics"/>
                <a:cs typeface="Cormorant Garamond Bold Italics"/>
                <a:sym typeface="Cormorant Garamond Bold Italics"/>
              </a:rPr>
              <a:t>Fig: Regression Model Comparison</a:t>
            </a:r>
          </a:p>
        </p:txBody>
      </p:sp>
      <p:sp>
        <p:nvSpPr>
          <p:cNvPr id="10" name="TextBox 10"/>
          <p:cNvSpPr txBox="1"/>
          <p:nvPr/>
        </p:nvSpPr>
        <p:spPr>
          <a:xfrm>
            <a:off x="238806" y="3787509"/>
            <a:ext cx="3264588" cy="2753995"/>
          </a:xfrm>
          <a:prstGeom prst="rect">
            <a:avLst/>
          </a:prstGeom>
        </p:spPr>
        <p:txBody>
          <a:bodyPr lIns="0" tIns="0" rIns="0" bIns="0" rtlCol="0" anchor="t">
            <a:spAutoFit/>
          </a:bodyPr>
          <a:lstStyle/>
          <a:p>
            <a:pPr algn="r">
              <a:lnSpc>
                <a:spcPts val="5599"/>
              </a:lnSpc>
            </a:pPr>
            <a:r>
              <a:rPr lang="en-US" sz="2799">
                <a:solidFill>
                  <a:srgbClr val="FF914D"/>
                </a:solidFill>
                <a:latin typeface="Public Sans"/>
                <a:ea typeface="Public Sans"/>
                <a:cs typeface="Public Sans"/>
                <a:sym typeface="Public Sans"/>
              </a:rPr>
              <a:t>RandomForrest</a:t>
            </a:r>
          </a:p>
          <a:p>
            <a:pPr algn="r">
              <a:lnSpc>
                <a:spcPts val="5599"/>
              </a:lnSpc>
            </a:pPr>
            <a:r>
              <a:rPr lang="en-US" sz="2799">
                <a:solidFill>
                  <a:srgbClr val="FF914D"/>
                </a:solidFill>
                <a:latin typeface="Public Sans"/>
                <a:ea typeface="Public Sans"/>
                <a:cs typeface="Public Sans"/>
                <a:sym typeface="Public Sans"/>
              </a:rPr>
              <a:t>XGBoost</a:t>
            </a:r>
          </a:p>
          <a:p>
            <a:pPr algn="r">
              <a:lnSpc>
                <a:spcPts val="5599"/>
              </a:lnSpc>
            </a:pPr>
            <a:r>
              <a:rPr lang="en-US" sz="2799">
                <a:solidFill>
                  <a:srgbClr val="FF914D"/>
                </a:solidFill>
                <a:latin typeface="Public Sans"/>
                <a:ea typeface="Public Sans"/>
                <a:cs typeface="Public Sans"/>
                <a:sym typeface="Public Sans"/>
              </a:rPr>
              <a:t>LinearRegression</a:t>
            </a:r>
          </a:p>
          <a:p>
            <a:pPr marL="0" lvl="0" indent="0" algn="r">
              <a:lnSpc>
                <a:spcPts val="5599"/>
              </a:lnSpc>
            </a:pPr>
            <a:r>
              <a:rPr lang="en-US" sz="2799">
                <a:solidFill>
                  <a:srgbClr val="FF914D"/>
                </a:solidFill>
                <a:latin typeface="Public Sans"/>
                <a:ea typeface="Public Sans"/>
                <a:cs typeface="Public Sans"/>
                <a:sym typeface="Public Sans"/>
              </a:rPr>
              <a:t> LightGBM</a:t>
            </a:r>
          </a:p>
        </p:txBody>
      </p:sp>
      <p:sp>
        <p:nvSpPr>
          <p:cNvPr id="11" name="TextBox 11"/>
          <p:cNvSpPr txBox="1"/>
          <p:nvPr/>
        </p:nvSpPr>
        <p:spPr>
          <a:xfrm>
            <a:off x="3879865" y="3787509"/>
            <a:ext cx="4453748" cy="2753995"/>
          </a:xfrm>
          <a:prstGeom prst="rect">
            <a:avLst/>
          </a:prstGeom>
        </p:spPr>
        <p:txBody>
          <a:bodyPr lIns="0" tIns="0" rIns="0" bIns="0" rtlCol="0" anchor="t">
            <a:spAutoFit/>
          </a:bodyPr>
          <a:lstStyle/>
          <a:p>
            <a:pPr algn="l">
              <a:lnSpc>
                <a:spcPts val="5599"/>
              </a:lnSpc>
            </a:pPr>
            <a:r>
              <a:rPr lang="en-US" sz="2799">
                <a:solidFill>
                  <a:srgbClr val="0F4662"/>
                </a:solidFill>
                <a:latin typeface="Public Sans"/>
                <a:ea typeface="Public Sans"/>
                <a:cs typeface="Public Sans"/>
                <a:sym typeface="Public Sans"/>
              </a:rPr>
              <a:t>0.011170369267873400</a:t>
            </a:r>
          </a:p>
          <a:p>
            <a:pPr algn="l">
              <a:lnSpc>
                <a:spcPts val="5599"/>
              </a:lnSpc>
            </a:pPr>
            <a:r>
              <a:rPr lang="en-US" sz="2799">
                <a:solidFill>
                  <a:srgbClr val="0F4662"/>
                </a:solidFill>
                <a:latin typeface="Public Sans"/>
                <a:ea typeface="Public Sans"/>
                <a:cs typeface="Public Sans"/>
                <a:sym typeface="Public Sans"/>
              </a:rPr>
              <a:t>0.01053899568888147</a:t>
            </a:r>
          </a:p>
          <a:p>
            <a:pPr algn="l">
              <a:lnSpc>
                <a:spcPts val="5599"/>
              </a:lnSpc>
            </a:pPr>
            <a:r>
              <a:rPr lang="en-US" sz="2799">
                <a:solidFill>
                  <a:srgbClr val="0F4662"/>
                </a:solidFill>
                <a:latin typeface="Public Sans"/>
                <a:ea typeface="Public Sans"/>
                <a:cs typeface="Public Sans"/>
                <a:sym typeface="Public Sans"/>
              </a:rPr>
              <a:t>0.023029894230111148</a:t>
            </a:r>
          </a:p>
          <a:p>
            <a:pPr marL="0" lvl="0" indent="0" algn="l">
              <a:lnSpc>
                <a:spcPts val="5599"/>
              </a:lnSpc>
            </a:pPr>
            <a:r>
              <a:rPr lang="en-US" sz="2799">
                <a:solidFill>
                  <a:srgbClr val="0F4662"/>
                </a:solidFill>
                <a:latin typeface="Public Sans"/>
                <a:ea typeface="Public Sans"/>
                <a:cs typeface="Public Sans"/>
                <a:sym typeface="Public Sans"/>
              </a:rPr>
              <a:t>0.01008864010446075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3658779"/>
            <a:ext cx="8410732" cy="5014989"/>
          </a:xfrm>
          <a:custGeom>
            <a:avLst/>
            <a:gdLst/>
            <a:ahLst/>
            <a:cxnLst/>
            <a:rect l="l" t="t" r="r" b="b"/>
            <a:pathLst>
              <a:path w="8410732" h="5014989">
                <a:moveTo>
                  <a:pt x="0" y="0"/>
                </a:moveTo>
                <a:lnTo>
                  <a:pt x="8410732" y="0"/>
                </a:lnTo>
                <a:lnTo>
                  <a:pt x="8410732" y="5014990"/>
                </a:lnTo>
                <a:lnTo>
                  <a:pt x="0" y="5014990"/>
                </a:lnTo>
                <a:lnTo>
                  <a:pt x="0" y="0"/>
                </a:lnTo>
                <a:close/>
              </a:path>
            </a:pathLst>
          </a:custGeom>
          <a:blipFill>
            <a:blip r:embed="rId2"/>
            <a:stretch>
              <a:fillRect/>
            </a:stretch>
          </a:blipFill>
        </p:spPr>
      </p:sp>
      <p:sp>
        <p:nvSpPr>
          <p:cNvPr id="3" name="Freeform 3"/>
          <p:cNvSpPr/>
          <p:nvPr/>
        </p:nvSpPr>
        <p:spPr>
          <a:xfrm>
            <a:off x="10613228" y="1028700"/>
            <a:ext cx="3905995" cy="2548661"/>
          </a:xfrm>
          <a:custGeom>
            <a:avLst/>
            <a:gdLst/>
            <a:ahLst/>
            <a:cxnLst/>
            <a:rect l="l" t="t" r="r" b="b"/>
            <a:pathLst>
              <a:path w="3905995" h="2548661">
                <a:moveTo>
                  <a:pt x="0" y="0"/>
                </a:moveTo>
                <a:lnTo>
                  <a:pt x="3905995" y="0"/>
                </a:lnTo>
                <a:lnTo>
                  <a:pt x="3905995" y="2548661"/>
                </a:lnTo>
                <a:lnTo>
                  <a:pt x="0" y="2548661"/>
                </a:lnTo>
                <a:lnTo>
                  <a:pt x="0" y="0"/>
                </a:lnTo>
                <a:close/>
              </a:path>
            </a:pathLst>
          </a:custGeom>
          <a:blipFill>
            <a:blip r:embed="rId3"/>
            <a:stretch>
              <a:fillRect/>
            </a:stretch>
          </a:blipFill>
        </p:spPr>
      </p:sp>
      <p:sp>
        <p:nvSpPr>
          <p:cNvPr id="4" name="TextBox 4"/>
          <p:cNvSpPr txBox="1"/>
          <p:nvPr/>
        </p:nvSpPr>
        <p:spPr>
          <a:xfrm>
            <a:off x="1028700" y="609234"/>
            <a:ext cx="11537525" cy="1943735"/>
          </a:xfrm>
          <a:prstGeom prst="rect">
            <a:avLst/>
          </a:prstGeom>
        </p:spPr>
        <p:txBody>
          <a:bodyPr lIns="0" tIns="0" rIns="0" bIns="0" rtlCol="0" anchor="t">
            <a:spAutoFit/>
          </a:bodyPr>
          <a:lstStyle/>
          <a:p>
            <a:pPr algn="l">
              <a:lnSpc>
                <a:spcPts val="7840"/>
              </a:lnSpc>
            </a:pPr>
            <a:r>
              <a:rPr lang="en-US" sz="5600" b="1" i="1">
                <a:solidFill>
                  <a:srgbClr val="0F4662"/>
                </a:solidFill>
                <a:latin typeface="Cormorant Garamond Bold Italics"/>
                <a:ea typeface="Cormorant Garamond Bold Italics"/>
                <a:cs typeface="Cormorant Garamond Bold Italics"/>
                <a:sym typeface="Cormorant Garamond Bold Italics"/>
              </a:rPr>
              <a:t>Model Testing </a:t>
            </a:r>
          </a:p>
          <a:p>
            <a:pPr marL="0" lvl="0" indent="0" algn="l">
              <a:lnSpc>
                <a:spcPts val="7840"/>
              </a:lnSpc>
              <a:spcBef>
                <a:spcPct val="0"/>
              </a:spcBef>
            </a:pPr>
            <a:r>
              <a:rPr lang="en-US" sz="5600" b="1" i="1">
                <a:solidFill>
                  <a:srgbClr val="FF914D"/>
                </a:solidFill>
                <a:latin typeface="Cormorant Garamond Bold Italics"/>
                <a:ea typeface="Cormorant Garamond Bold Italics"/>
                <a:cs typeface="Cormorant Garamond Bold Italics"/>
                <a:sym typeface="Cormorant Garamond Bold Italics"/>
              </a:rPr>
              <a:t>with Validation Set</a:t>
            </a:r>
          </a:p>
        </p:txBody>
      </p:sp>
      <p:sp>
        <p:nvSpPr>
          <p:cNvPr id="5" name="TextBox 5"/>
          <p:cNvSpPr txBox="1"/>
          <p:nvPr/>
        </p:nvSpPr>
        <p:spPr>
          <a:xfrm>
            <a:off x="11355291" y="4615180"/>
            <a:ext cx="4693075" cy="528320"/>
          </a:xfrm>
          <a:prstGeom prst="rect">
            <a:avLst/>
          </a:prstGeom>
        </p:spPr>
        <p:txBody>
          <a:bodyPr lIns="0" tIns="0" rIns="0" bIns="0" rtlCol="0" anchor="t">
            <a:spAutoFit/>
          </a:bodyPr>
          <a:lstStyle/>
          <a:p>
            <a:pPr algn="l">
              <a:lnSpc>
                <a:spcPts val="4480"/>
              </a:lnSpc>
            </a:pPr>
            <a:r>
              <a:rPr lang="en-US" sz="3200">
                <a:solidFill>
                  <a:srgbClr val="0F4662"/>
                </a:solidFill>
                <a:latin typeface="Quicksand"/>
                <a:ea typeface="Quicksand"/>
                <a:cs typeface="Quicksand"/>
                <a:sym typeface="Quicksand"/>
              </a:rPr>
              <a:t>LightGBM</a:t>
            </a:r>
          </a:p>
        </p:txBody>
      </p:sp>
      <p:sp>
        <p:nvSpPr>
          <p:cNvPr id="6" name="TextBox 6"/>
          <p:cNvSpPr txBox="1"/>
          <p:nvPr/>
        </p:nvSpPr>
        <p:spPr>
          <a:xfrm>
            <a:off x="11355291" y="3653155"/>
            <a:ext cx="3513597" cy="838200"/>
          </a:xfrm>
          <a:prstGeom prst="rect">
            <a:avLst/>
          </a:prstGeom>
        </p:spPr>
        <p:txBody>
          <a:bodyPr lIns="0" tIns="0" rIns="0" bIns="0" rtlCol="0" anchor="t">
            <a:spAutoFit/>
          </a:bodyPr>
          <a:lstStyle/>
          <a:p>
            <a:pPr marL="0" lvl="0" indent="0" algn="l">
              <a:lnSpc>
                <a:spcPts val="7139"/>
              </a:lnSpc>
            </a:pPr>
            <a:r>
              <a:rPr lang="en-US" sz="4200" b="1">
                <a:solidFill>
                  <a:srgbClr val="0F4662"/>
                </a:solidFill>
                <a:latin typeface="Quicksand Bold"/>
                <a:ea typeface="Quicksand Bold"/>
                <a:cs typeface="Quicksand Bold"/>
                <a:sym typeface="Quicksand Bold"/>
              </a:rPr>
              <a:t>Best Model</a:t>
            </a:r>
          </a:p>
        </p:txBody>
      </p:sp>
      <p:sp>
        <p:nvSpPr>
          <p:cNvPr id="7" name="TextBox 7"/>
          <p:cNvSpPr txBox="1"/>
          <p:nvPr/>
        </p:nvSpPr>
        <p:spPr>
          <a:xfrm>
            <a:off x="11355291" y="5328074"/>
            <a:ext cx="3513597" cy="838200"/>
          </a:xfrm>
          <a:prstGeom prst="rect">
            <a:avLst/>
          </a:prstGeom>
        </p:spPr>
        <p:txBody>
          <a:bodyPr lIns="0" tIns="0" rIns="0" bIns="0" rtlCol="0" anchor="t">
            <a:spAutoFit/>
          </a:bodyPr>
          <a:lstStyle/>
          <a:p>
            <a:pPr marL="0" lvl="0" indent="0" algn="l">
              <a:lnSpc>
                <a:spcPts val="7139"/>
              </a:lnSpc>
            </a:pPr>
            <a:r>
              <a:rPr lang="en-US" sz="4200" b="1">
                <a:solidFill>
                  <a:srgbClr val="0F4662"/>
                </a:solidFill>
                <a:latin typeface="Quicksand Bold"/>
                <a:ea typeface="Quicksand Bold"/>
                <a:cs typeface="Quicksand Bold"/>
                <a:sym typeface="Quicksand Bold"/>
              </a:rPr>
              <a:t>MSE Ranking</a:t>
            </a:r>
          </a:p>
        </p:txBody>
      </p:sp>
      <p:sp>
        <p:nvSpPr>
          <p:cNvPr id="8" name="TextBox 8"/>
          <p:cNvSpPr txBox="1"/>
          <p:nvPr/>
        </p:nvSpPr>
        <p:spPr>
          <a:xfrm>
            <a:off x="11355291" y="6287631"/>
            <a:ext cx="3909165" cy="1652270"/>
          </a:xfrm>
          <a:prstGeom prst="rect">
            <a:avLst/>
          </a:prstGeom>
        </p:spPr>
        <p:txBody>
          <a:bodyPr lIns="0" tIns="0" rIns="0" bIns="0" rtlCol="0" anchor="t">
            <a:spAutoFit/>
          </a:bodyPr>
          <a:lstStyle/>
          <a:p>
            <a:pPr algn="l">
              <a:lnSpc>
                <a:spcPts val="4480"/>
              </a:lnSpc>
            </a:pPr>
            <a:r>
              <a:rPr lang="en-US" sz="3200">
                <a:solidFill>
                  <a:srgbClr val="0F4662"/>
                </a:solidFill>
                <a:latin typeface="Quicksand"/>
                <a:ea typeface="Quicksand"/>
                <a:cs typeface="Quicksand"/>
                <a:sym typeface="Quicksand"/>
              </a:rPr>
              <a:t>LightGBM </a:t>
            </a:r>
            <a:r>
              <a:rPr lang="en-US" sz="3200">
                <a:solidFill>
                  <a:srgbClr val="00BF63"/>
                </a:solidFill>
                <a:latin typeface="Quicksand"/>
                <a:ea typeface="Quicksand"/>
                <a:cs typeface="Quicksand"/>
                <a:sym typeface="Quicksand"/>
              </a:rPr>
              <a:t>&lt;</a:t>
            </a:r>
            <a:r>
              <a:rPr lang="en-US" sz="3200">
                <a:solidFill>
                  <a:srgbClr val="0F4662"/>
                </a:solidFill>
                <a:latin typeface="Quicksand"/>
                <a:ea typeface="Quicksand"/>
                <a:cs typeface="Quicksand"/>
                <a:sym typeface="Quicksand"/>
              </a:rPr>
              <a:t> XGBoost </a:t>
            </a:r>
          </a:p>
          <a:p>
            <a:pPr algn="l">
              <a:lnSpc>
                <a:spcPts val="4480"/>
              </a:lnSpc>
            </a:pPr>
            <a:r>
              <a:rPr lang="en-US" sz="3200">
                <a:solidFill>
                  <a:srgbClr val="00BF63"/>
                </a:solidFill>
                <a:latin typeface="Quicksand"/>
                <a:ea typeface="Quicksand"/>
                <a:cs typeface="Quicksand"/>
                <a:sym typeface="Quicksand"/>
              </a:rPr>
              <a:t>&lt;</a:t>
            </a:r>
            <a:r>
              <a:rPr lang="en-US" sz="3200">
                <a:solidFill>
                  <a:srgbClr val="0F4662"/>
                </a:solidFill>
                <a:latin typeface="Quicksand"/>
                <a:ea typeface="Quicksand"/>
                <a:cs typeface="Quicksand"/>
                <a:sym typeface="Quicksand"/>
              </a:rPr>
              <a:t> RandomForest </a:t>
            </a:r>
          </a:p>
          <a:p>
            <a:pPr algn="l">
              <a:lnSpc>
                <a:spcPts val="4480"/>
              </a:lnSpc>
            </a:pPr>
            <a:r>
              <a:rPr lang="en-US" sz="3200">
                <a:solidFill>
                  <a:srgbClr val="00BF63"/>
                </a:solidFill>
                <a:latin typeface="Quicksand"/>
                <a:ea typeface="Quicksand"/>
                <a:cs typeface="Quicksand"/>
                <a:sym typeface="Quicksand"/>
              </a:rPr>
              <a:t>&lt; </a:t>
            </a:r>
            <a:r>
              <a:rPr lang="en-US" sz="3200">
                <a:solidFill>
                  <a:srgbClr val="0F4662"/>
                </a:solidFill>
                <a:latin typeface="Quicksand"/>
                <a:ea typeface="Quicksand"/>
                <a:cs typeface="Quicksand"/>
                <a:sym typeface="Quicksand"/>
              </a:rPr>
              <a:t>LinearRegression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928486" y="1684924"/>
            <a:ext cx="6330814" cy="7573376"/>
            <a:chOff x="0" y="0"/>
            <a:chExt cx="8441085" cy="10097834"/>
          </a:xfrm>
        </p:grpSpPr>
        <p:pic>
          <p:nvPicPr>
            <p:cNvPr id="6" name="Picture 6"/>
            <p:cNvPicPr>
              <a:picLocks noChangeAspect="1"/>
            </p:cNvPicPr>
            <p:nvPr/>
          </p:nvPicPr>
          <p:blipFill>
            <a:blip r:embed="rId2"/>
            <a:srcRect l="24538" r="24538"/>
            <a:stretch>
              <a:fillRect/>
            </a:stretch>
          </p:blipFill>
          <p:spPr>
            <a:xfrm>
              <a:off x="0" y="0"/>
              <a:ext cx="8441085" cy="10097834"/>
            </a:xfrm>
            <a:prstGeom prst="rect">
              <a:avLst/>
            </a:prstGeom>
          </p:spPr>
        </p:pic>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28700" y="2774211"/>
            <a:ext cx="9390243" cy="1226820"/>
          </a:xfrm>
          <a:prstGeom prst="rect">
            <a:avLst/>
          </a:prstGeom>
        </p:spPr>
        <p:txBody>
          <a:bodyPr lIns="0" tIns="0" rIns="0" bIns="0" rtlCol="0" anchor="t">
            <a:spAutoFit/>
          </a:bodyPr>
          <a:lstStyle/>
          <a:p>
            <a:pPr marL="0" lvl="0" indent="0" algn="l">
              <a:lnSpc>
                <a:spcPts val="10080"/>
              </a:lnSpc>
              <a:spcBef>
                <a:spcPct val="0"/>
              </a:spcBef>
            </a:pPr>
            <a:r>
              <a:rPr lang="en-US" sz="7200" b="1" i="1">
                <a:solidFill>
                  <a:srgbClr val="0F4662"/>
                </a:solidFill>
                <a:latin typeface="Cormorant Garamond Bold Italics"/>
                <a:ea typeface="Cormorant Garamond Bold Italics"/>
                <a:cs typeface="Cormorant Garamond Bold Italics"/>
                <a:sym typeface="Cormorant Garamond Bold Italics"/>
              </a:rPr>
              <a:t>Problem Statement</a:t>
            </a:r>
          </a:p>
        </p:txBody>
      </p:sp>
      <p:sp>
        <p:nvSpPr>
          <p:cNvPr id="9" name="TextBox 9"/>
          <p:cNvSpPr txBox="1"/>
          <p:nvPr/>
        </p:nvSpPr>
        <p:spPr>
          <a:xfrm>
            <a:off x="1028700" y="4174307"/>
            <a:ext cx="7718025" cy="2394585"/>
          </a:xfrm>
          <a:prstGeom prst="rect">
            <a:avLst/>
          </a:prstGeom>
        </p:spPr>
        <p:txBody>
          <a:bodyPr lIns="0" tIns="0" rIns="0" bIns="0" rtlCol="0" anchor="t">
            <a:spAutoFit/>
          </a:bodyPr>
          <a:lstStyle/>
          <a:p>
            <a:pPr marL="0" lvl="0" indent="0" algn="l">
              <a:lnSpc>
                <a:spcPts val="4800"/>
              </a:lnSpc>
            </a:pPr>
            <a:r>
              <a:rPr lang="en-US" sz="2400">
                <a:solidFill>
                  <a:srgbClr val="0F4662"/>
                </a:solidFill>
                <a:latin typeface="Quicksand"/>
                <a:ea typeface="Quicksand"/>
                <a:cs typeface="Quicksand"/>
                <a:sym typeface="Quicksand"/>
              </a:rPr>
              <a:t>Using a dataset of job descriptions, resumes, and corresponding matching scores, we train a model to</a:t>
            </a:r>
            <a:r>
              <a:rPr lang="en-US" sz="2400">
                <a:solidFill>
                  <a:srgbClr val="00BF63"/>
                </a:solidFill>
                <a:latin typeface="Quicksand"/>
                <a:ea typeface="Quicksand"/>
                <a:cs typeface="Quicksand"/>
                <a:sym typeface="Quicksand"/>
              </a:rPr>
              <a:t> predict compatibility between job descriptions and resumes</a:t>
            </a:r>
            <a:r>
              <a:rPr lang="en-US" sz="2400">
                <a:solidFill>
                  <a:srgbClr val="0F4662"/>
                </a:solidFill>
                <a:latin typeface="Quicksand"/>
                <a:ea typeface="Quicksand"/>
                <a:cs typeface="Quicksand"/>
                <a:sym typeface="Quicksand"/>
              </a:rPr>
              <a:t> in the test set.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3658779"/>
            <a:ext cx="8410732" cy="5014989"/>
          </a:xfrm>
          <a:custGeom>
            <a:avLst/>
            <a:gdLst/>
            <a:ahLst/>
            <a:cxnLst/>
            <a:rect l="l" t="t" r="r" b="b"/>
            <a:pathLst>
              <a:path w="8410732" h="5014989">
                <a:moveTo>
                  <a:pt x="0" y="0"/>
                </a:moveTo>
                <a:lnTo>
                  <a:pt x="8410732" y="0"/>
                </a:lnTo>
                <a:lnTo>
                  <a:pt x="8410732" y="5014990"/>
                </a:lnTo>
                <a:lnTo>
                  <a:pt x="0" y="5014990"/>
                </a:lnTo>
                <a:lnTo>
                  <a:pt x="0" y="0"/>
                </a:lnTo>
                <a:close/>
              </a:path>
            </a:pathLst>
          </a:custGeom>
          <a:blipFill>
            <a:blip r:embed="rId2"/>
            <a:stretch>
              <a:fillRect/>
            </a:stretch>
          </a:blipFill>
        </p:spPr>
      </p:sp>
      <p:sp>
        <p:nvSpPr>
          <p:cNvPr id="3" name="TextBox 3"/>
          <p:cNvSpPr txBox="1"/>
          <p:nvPr/>
        </p:nvSpPr>
        <p:spPr>
          <a:xfrm>
            <a:off x="1028700" y="609234"/>
            <a:ext cx="11537525" cy="1943735"/>
          </a:xfrm>
          <a:prstGeom prst="rect">
            <a:avLst/>
          </a:prstGeom>
        </p:spPr>
        <p:txBody>
          <a:bodyPr lIns="0" tIns="0" rIns="0" bIns="0" rtlCol="0" anchor="t">
            <a:spAutoFit/>
          </a:bodyPr>
          <a:lstStyle/>
          <a:p>
            <a:pPr algn="l">
              <a:lnSpc>
                <a:spcPts val="7840"/>
              </a:lnSpc>
            </a:pPr>
            <a:r>
              <a:rPr lang="en-US" sz="5600" b="1" i="1">
                <a:solidFill>
                  <a:srgbClr val="0F4662"/>
                </a:solidFill>
                <a:latin typeface="Cormorant Garamond Bold Italics"/>
                <a:ea typeface="Cormorant Garamond Bold Italics"/>
                <a:cs typeface="Cormorant Garamond Bold Italics"/>
                <a:sym typeface="Cormorant Garamond Bold Italics"/>
              </a:rPr>
              <a:t>Model Testing </a:t>
            </a:r>
          </a:p>
          <a:p>
            <a:pPr marL="0" lvl="0" indent="0" algn="l">
              <a:lnSpc>
                <a:spcPts val="7840"/>
              </a:lnSpc>
              <a:spcBef>
                <a:spcPct val="0"/>
              </a:spcBef>
            </a:pPr>
            <a:r>
              <a:rPr lang="en-US" sz="5600" b="1" i="1">
                <a:solidFill>
                  <a:srgbClr val="FF914D"/>
                </a:solidFill>
                <a:latin typeface="Cormorant Garamond Bold Italics"/>
                <a:ea typeface="Cormorant Garamond Bold Italics"/>
                <a:cs typeface="Cormorant Garamond Bold Italics"/>
                <a:sym typeface="Cormorant Garamond Bold Italics"/>
              </a:rPr>
              <a:t>with Validation Set</a:t>
            </a:r>
          </a:p>
        </p:txBody>
      </p:sp>
      <p:sp>
        <p:nvSpPr>
          <p:cNvPr id="4" name="TextBox 4"/>
          <p:cNvSpPr txBox="1"/>
          <p:nvPr/>
        </p:nvSpPr>
        <p:spPr>
          <a:xfrm>
            <a:off x="11355291" y="3458754"/>
            <a:ext cx="5347551" cy="838200"/>
          </a:xfrm>
          <a:prstGeom prst="rect">
            <a:avLst/>
          </a:prstGeom>
        </p:spPr>
        <p:txBody>
          <a:bodyPr lIns="0" tIns="0" rIns="0" bIns="0" rtlCol="0" anchor="t">
            <a:spAutoFit/>
          </a:bodyPr>
          <a:lstStyle/>
          <a:p>
            <a:pPr marL="0" lvl="0" indent="0" algn="l">
              <a:lnSpc>
                <a:spcPts val="7139"/>
              </a:lnSpc>
            </a:pPr>
            <a:r>
              <a:rPr lang="en-US" sz="4200" b="1">
                <a:solidFill>
                  <a:srgbClr val="0F4662"/>
                </a:solidFill>
                <a:latin typeface="Quicksand Bold"/>
                <a:ea typeface="Quicksand Bold"/>
                <a:cs typeface="Quicksand Bold"/>
                <a:sym typeface="Quicksand Bold"/>
              </a:rPr>
              <a:t>Non-linear Capture</a:t>
            </a:r>
          </a:p>
        </p:txBody>
      </p:sp>
      <p:sp>
        <p:nvSpPr>
          <p:cNvPr id="5" name="TextBox 5"/>
          <p:cNvSpPr txBox="1"/>
          <p:nvPr/>
        </p:nvSpPr>
        <p:spPr>
          <a:xfrm>
            <a:off x="11355291" y="4559076"/>
            <a:ext cx="4925952" cy="1090295"/>
          </a:xfrm>
          <a:prstGeom prst="rect">
            <a:avLst/>
          </a:prstGeom>
        </p:spPr>
        <p:txBody>
          <a:bodyPr lIns="0" tIns="0" rIns="0" bIns="0" rtlCol="0" anchor="t">
            <a:spAutoFit/>
          </a:bodyPr>
          <a:lstStyle/>
          <a:p>
            <a:pPr algn="l">
              <a:lnSpc>
                <a:spcPts val="4480"/>
              </a:lnSpc>
            </a:pPr>
            <a:r>
              <a:rPr lang="en-US" sz="3200">
                <a:solidFill>
                  <a:srgbClr val="00BF63"/>
                </a:solidFill>
                <a:latin typeface="Quicksand"/>
                <a:ea typeface="Quicksand"/>
                <a:cs typeface="Quicksand"/>
                <a:sym typeface="Quicksand"/>
              </a:rPr>
              <a:t>Tree-based</a:t>
            </a:r>
            <a:r>
              <a:rPr lang="en-US" sz="3200">
                <a:solidFill>
                  <a:srgbClr val="0F4662"/>
                </a:solidFill>
                <a:latin typeface="Quicksand"/>
                <a:ea typeface="Quicksand"/>
                <a:cs typeface="Quicksand"/>
                <a:sym typeface="Quicksand"/>
              </a:rPr>
              <a:t> model is better than </a:t>
            </a:r>
            <a:r>
              <a:rPr lang="en-US" sz="3200">
                <a:solidFill>
                  <a:srgbClr val="FF5757"/>
                </a:solidFill>
                <a:latin typeface="Quicksand"/>
                <a:ea typeface="Quicksand"/>
                <a:cs typeface="Quicksand"/>
                <a:sym typeface="Quicksand"/>
              </a:rPr>
              <a:t>Linear</a:t>
            </a:r>
            <a:r>
              <a:rPr lang="en-US" sz="3200">
                <a:solidFill>
                  <a:srgbClr val="0F4662"/>
                </a:solidFill>
                <a:latin typeface="Quicksand"/>
                <a:ea typeface="Quicksand"/>
                <a:cs typeface="Quicksand"/>
                <a:sym typeface="Quicksand"/>
              </a:rPr>
              <a:t> model.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449761" y="0"/>
            <a:ext cx="9838239" cy="10287000"/>
            <a:chOff x="0" y="0"/>
            <a:chExt cx="2591141" cy="2709333"/>
          </a:xfrm>
        </p:grpSpPr>
        <p:sp>
          <p:nvSpPr>
            <p:cNvPr id="3" name="Freeform 3"/>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4" name="TextBox 4"/>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779571" y="2596818"/>
            <a:ext cx="9178619" cy="5882223"/>
          </a:xfrm>
          <a:custGeom>
            <a:avLst/>
            <a:gdLst/>
            <a:ahLst/>
            <a:cxnLst/>
            <a:rect l="l" t="t" r="r" b="b"/>
            <a:pathLst>
              <a:path w="9178619" h="5882223">
                <a:moveTo>
                  <a:pt x="0" y="0"/>
                </a:moveTo>
                <a:lnTo>
                  <a:pt x="9178619" y="0"/>
                </a:lnTo>
                <a:lnTo>
                  <a:pt x="9178619" y="5882223"/>
                </a:lnTo>
                <a:lnTo>
                  <a:pt x="0" y="5882223"/>
                </a:lnTo>
                <a:lnTo>
                  <a:pt x="0" y="0"/>
                </a:lnTo>
                <a:close/>
              </a:path>
            </a:pathLst>
          </a:custGeom>
          <a:blipFill>
            <a:blip r:embed="rId2"/>
            <a:stretch>
              <a:fillRect/>
            </a:stretch>
          </a:blipFill>
        </p:spPr>
      </p:sp>
      <p:sp>
        <p:nvSpPr>
          <p:cNvPr id="7" name="TextBox 7"/>
          <p:cNvSpPr txBox="1"/>
          <p:nvPr/>
        </p:nvSpPr>
        <p:spPr>
          <a:xfrm>
            <a:off x="1028700" y="4280799"/>
            <a:ext cx="5993650" cy="4857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96 (lowest MSE)</a:t>
            </a:r>
          </a:p>
        </p:txBody>
      </p:sp>
      <p:sp>
        <p:nvSpPr>
          <p:cNvPr id="8" name="TextBox 8"/>
          <p:cNvSpPr txBox="1"/>
          <p:nvPr/>
        </p:nvSpPr>
        <p:spPr>
          <a:xfrm>
            <a:off x="1224677" y="3615595"/>
            <a:ext cx="4120976" cy="518255"/>
          </a:xfrm>
          <a:prstGeom prst="rect">
            <a:avLst/>
          </a:prstGeom>
        </p:spPr>
        <p:txBody>
          <a:bodyPr lIns="0" tIns="0" rIns="0" bIns="0" rtlCol="0" anchor="t">
            <a:spAutoFit/>
          </a:bodyPr>
          <a:lstStyle/>
          <a:p>
            <a:pPr marL="0" lvl="0" indent="0" algn="l">
              <a:lnSpc>
                <a:spcPts val="4485"/>
              </a:lnSpc>
            </a:pPr>
            <a:r>
              <a:rPr lang="en-US" sz="2638" b="1">
                <a:solidFill>
                  <a:srgbClr val="0F4662"/>
                </a:solidFill>
                <a:latin typeface="Quicksand Bold"/>
                <a:ea typeface="Quicksand Bold"/>
                <a:cs typeface="Quicksand Bold"/>
                <a:sym typeface="Quicksand Bold"/>
              </a:rPr>
              <a:t>Globally Best Iteration</a:t>
            </a:r>
          </a:p>
        </p:txBody>
      </p:sp>
      <p:sp>
        <p:nvSpPr>
          <p:cNvPr id="9" name="TextBox 9"/>
          <p:cNvSpPr txBox="1"/>
          <p:nvPr/>
        </p:nvSpPr>
        <p:spPr>
          <a:xfrm>
            <a:off x="1028700" y="609234"/>
            <a:ext cx="6681639" cy="1943735"/>
          </a:xfrm>
          <a:prstGeom prst="rect">
            <a:avLst/>
          </a:prstGeom>
        </p:spPr>
        <p:txBody>
          <a:bodyPr lIns="0" tIns="0" rIns="0" bIns="0" rtlCol="0" anchor="t">
            <a:spAutoFit/>
          </a:bodyPr>
          <a:lstStyle/>
          <a:p>
            <a:pPr algn="l">
              <a:lnSpc>
                <a:spcPts val="7840"/>
              </a:lnSpc>
            </a:pPr>
            <a:r>
              <a:rPr lang="en-US" sz="5600" b="1" i="1">
                <a:solidFill>
                  <a:srgbClr val="0F4662"/>
                </a:solidFill>
                <a:latin typeface="Cormorant Garamond Bold Italics"/>
                <a:ea typeface="Cormorant Garamond Bold Italics"/>
                <a:cs typeface="Cormorant Garamond Bold Italics"/>
                <a:sym typeface="Cormorant Garamond Bold Italics"/>
              </a:rPr>
              <a:t>Tuning Hyperparameters</a:t>
            </a:r>
          </a:p>
          <a:p>
            <a:pPr marL="0" lvl="0" indent="0" algn="l">
              <a:lnSpc>
                <a:spcPts val="7840"/>
              </a:lnSpc>
              <a:spcBef>
                <a:spcPct val="0"/>
              </a:spcBef>
            </a:pPr>
            <a:r>
              <a:rPr lang="en-US" sz="5600" b="1" i="1">
                <a:solidFill>
                  <a:srgbClr val="7994A0"/>
                </a:solidFill>
                <a:latin typeface="Cormorant Garamond Bold Italics"/>
                <a:ea typeface="Cormorant Garamond Bold Italics"/>
                <a:cs typeface="Cormorant Garamond Bold Italics"/>
                <a:sym typeface="Cormorant Garamond Bold Italics"/>
              </a:rPr>
              <a:t>over the Epochs</a:t>
            </a:r>
          </a:p>
        </p:txBody>
      </p:sp>
      <p:sp>
        <p:nvSpPr>
          <p:cNvPr id="10" name="TextBox 10"/>
          <p:cNvSpPr txBox="1"/>
          <p:nvPr/>
        </p:nvSpPr>
        <p:spPr>
          <a:xfrm>
            <a:off x="1224677" y="5216890"/>
            <a:ext cx="4316954" cy="518255"/>
          </a:xfrm>
          <a:prstGeom prst="rect">
            <a:avLst/>
          </a:prstGeom>
        </p:spPr>
        <p:txBody>
          <a:bodyPr lIns="0" tIns="0" rIns="0" bIns="0" rtlCol="0" anchor="t">
            <a:spAutoFit/>
          </a:bodyPr>
          <a:lstStyle/>
          <a:p>
            <a:pPr marL="0" lvl="0" indent="0" algn="l">
              <a:lnSpc>
                <a:spcPts val="4485"/>
              </a:lnSpc>
            </a:pPr>
            <a:r>
              <a:rPr lang="en-US" sz="2638" b="1">
                <a:solidFill>
                  <a:srgbClr val="0F4662"/>
                </a:solidFill>
                <a:latin typeface="Quicksand Bold"/>
                <a:ea typeface="Quicksand Bold"/>
                <a:cs typeface="Quicksand Bold"/>
                <a:sym typeface="Quicksand Bold"/>
              </a:rPr>
              <a:t>Locally Optimal Iterations</a:t>
            </a:r>
          </a:p>
        </p:txBody>
      </p:sp>
      <p:sp>
        <p:nvSpPr>
          <p:cNvPr id="11" name="TextBox 11"/>
          <p:cNvSpPr txBox="1"/>
          <p:nvPr/>
        </p:nvSpPr>
        <p:spPr>
          <a:xfrm>
            <a:off x="1028700" y="5823396"/>
            <a:ext cx="5993650" cy="4857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9, 15, 26, 35, 53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449761" y="0"/>
            <a:ext cx="9838239" cy="10287000"/>
            <a:chOff x="0" y="0"/>
            <a:chExt cx="2591141" cy="2709333"/>
          </a:xfrm>
        </p:grpSpPr>
        <p:sp>
          <p:nvSpPr>
            <p:cNvPr id="3" name="Freeform 3"/>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4" name="TextBox 4"/>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9428809" y="2230798"/>
            <a:ext cx="7880142" cy="5825403"/>
          </a:xfrm>
          <a:custGeom>
            <a:avLst/>
            <a:gdLst/>
            <a:ahLst/>
            <a:cxnLst/>
            <a:rect l="l" t="t" r="r" b="b"/>
            <a:pathLst>
              <a:path w="7880142" h="5825403">
                <a:moveTo>
                  <a:pt x="0" y="0"/>
                </a:moveTo>
                <a:lnTo>
                  <a:pt x="7880142" y="0"/>
                </a:lnTo>
                <a:lnTo>
                  <a:pt x="7880142" y="5825404"/>
                </a:lnTo>
                <a:lnTo>
                  <a:pt x="0" y="5825404"/>
                </a:lnTo>
                <a:lnTo>
                  <a:pt x="0" y="0"/>
                </a:lnTo>
                <a:close/>
              </a:path>
            </a:pathLst>
          </a:custGeom>
          <a:blipFill>
            <a:blip r:embed="rId2"/>
            <a:stretch>
              <a:fillRect/>
            </a:stretch>
          </a:blipFill>
        </p:spPr>
      </p:sp>
      <p:sp>
        <p:nvSpPr>
          <p:cNvPr id="7" name="TextBox 7"/>
          <p:cNvSpPr txBox="1"/>
          <p:nvPr/>
        </p:nvSpPr>
        <p:spPr>
          <a:xfrm>
            <a:off x="1028700" y="609234"/>
            <a:ext cx="6681639" cy="1943735"/>
          </a:xfrm>
          <a:prstGeom prst="rect">
            <a:avLst/>
          </a:prstGeom>
        </p:spPr>
        <p:txBody>
          <a:bodyPr lIns="0" tIns="0" rIns="0" bIns="0" rtlCol="0" anchor="t">
            <a:spAutoFit/>
          </a:bodyPr>
          <a:lstStyle/>
          <a:p>
            <a:pPr algn="l">
              <a:lnSpc>
                <a:spcPts val="7840"/>
              </a:lnSpc>
            </a:pPr>
            <a:r>
              <a:rPr lang="en-US" sz="5600" b="1" i="1">
                <a:solidFill>
                  <a:srgbClr val="0F4662"/>
                </a:solidFill>
                <a:latin typeface="Cormorant Garamond Bold Italics"/>
                <a:ea typeface="Cormorant Garamond Bold Italics"/>
                <a:cs typeface="Cormorant Garamond Bold Italics"/>
                <a:sym typeface="Cormorant Garamond Bold Italics"/>
              </a:rPr>
              <a:t>Tuning Hyperparameters</a:t>
            </a:r>
          </a:p>
          <a:p>
            <a:pPr marL="0" lvl="0" indent="0" algn="l">
              <a:lnSpc>
                <a:spcPts val="7840"/>
              </a:lnSpc>
              <a:spcBef>
                <a:spcPct val="0"/>
              </a:spcBef>
            </a:pPr>
            <a:r>
              <a:rPr lang="en-US" sz="5600" b="1" i="1">
                <a:solidFill>
                  <a:srgbClr val="7994A0"/>
                </a:solidFill>
                <a:latin typeface="Cormorant Garamond Bold Italics"/>
                <a:ea typeface="Cormorant Garamond Bold Italics"/>
                <a:cs typeface="Cormorant Garamond Bold Italics"/>
                <a:sym typeface="Cormorant Garamond Bold Italics"/>
              </a:rPr>
              <a:t>over the Epochs</a:t>
            </a:r>
          </a:p>
        </p:txBody>
      </p:sp>
      <p:sp>
        <p:nvSpPr>
          <p:cNvPr id="8" name="TextBox 8"/>
          <p:cNvSpPr txBox="1"/>
          <p:nvPr/>
        </p:nvSpPr>
        <p:spPr>
          <a:xfrm>
            <a:off x="1028700" y="3501295"/>
            <a:ext cx="6668684" cy="1642205"/>
          </a:xfrm>
          <a:prstGeom prst="rect">
            <a:avLst/>
          </a:prstGeom>
        </p:spPr>
        <p:txBody>
          <a:bodyPr lIns="0" tIns="0" rIns="0" bIns="0" rtlCol="0" anchor="t">
            <a:spAutoFit/>
          </a:bodyPr>
          <a:lstStyle/>
          <a:p>
            <a:pPr marL="0" lvl="0" indent="0" algn="l">
              <a:lnSpc>
                <a:spcPts val="4485"/>
              </a:lnSpc>
            </a:pPr>
            <a:r>
              <a:rPr lang="en-US" sz="2638" b="1">
                <a:solidFill>
                  <a:srgbClr val="0F4662"/>
                </a:solidFill>
                <a:latin typeface="Quicksand Bold"/>
                <a:ea typeface="Quicksand Bold"/>
                <a:cs typeface="Quicksand Bold"/>
                <a:sym typeface="Quicksand Bold"/>
              </a:rPr>
              <a:t>The figure shows Bayesian Optimization using a Gaussian Process and Acquisition Function</a:t>
            </a:r>
          </a:p>
        </p:txBody>
      </p:sp>
      <p:sp>
        <p:nvSpPr>
          <p:cNvPr id="9" name="TextBox 9"/>
          <p:cNvSpPr txBox="1"/>
          <p:nvPr/>
        </p:nvSpPr>
        <p:spPr>
          <a:xfrm>
            <a:off x="1028700" y="5309046"/>
            <a:ext cx="6492240" cy="151447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(Ref: Frazier, Peter I. "A tutorial on Bayesian optimization." arXiv preprint arXiv:1807.02811 (2018).)</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4569421" y="1028700"/>
            <a:ext cx="9149158" cy="6763525"/>
          </a:xfrm>
          <a:custGeom>
            <a:avLst/>
            <a:gdLst/>
            <a:ahLst/>
            <a:cxnLst/>
            <a:rect l="l" t="t" r="r" b="b"/>
            <a:pathLst>
              <a:path w="9149158" h="6763525">
                <a:moveTo>
                  <a:pt x="0" y="0"/>
                </a:moveTo>
                <a:lnTo>
                  <a:pt x="9149158" y="0"/>
                </a:lnTo>
                <a:lnTo>
                  <a:pt x="9149158" y="6763525"/>
                </a:lnTo>
                <a:lnTo>
                  <a:pt x="0" y="6763525"/>
                </a:lnTo>
                <a:lnTo>
                  <a:pt x="0" y="0"/>
                </a:lnTo>
                <a:close/>
              </a:path>
            </a:pathLst>
          </a:custGeom>
          <a:blipFill>
            <a:blip r:embed="rId2"/>
            <a:stretch>
              <a:fillRect/>
            </a:stretch>
          </a:blipFill>
        </p:spPr>
      </p:sp>
      <p:sp>
        <p:nvSpPr>
          <p:cNvPr id="3" name="TextBox 3"/>
          <p:cNvSpPr txBox="1"/>
          <p:nvPr/>
        </p:nvSpPr>
        <p:spPr>
          <a:xfrm>
            <a:off x="4569421" y="8178070"/>
            <a:ext cx="9129290" cy="1080230"/>
          </a:xfrm>
          <a:prstGeom prst="rect">
            <a:avLst/>
          </a:prstGeom>
        </p:spPr>
        <p:txBody>
          <a:bodyPr lIns="0" tIns="0" rIns="0" bIns="0" rtlCol="0" anchor="t">
            <a:spAutoFit/>
          </a:bodyPr>
          <a:lstStyle/>
          <a:p>
            <a:pPr marL="0" lvl="0" indent="0" algn="ctr">
              <a:lnSpc>
                <a:spcPts val="4485"/>
              </a:lnSpc>
            </a:pPr>
            <a:r>
              <a:rPr lang="en-US" sz="2638" b="1">
                <a:solidFill>
                  <a:srgbClr val="0F4662"/>
                </a:solidFill>
                <a:latin typeface="Quicksand Bold"/>
                <a:ea typeface="Quicksand Bold"/>
                <a:cs typeface="Quicksand Bold"/>
                <a:sym typeface="Quicksand Bold"/>
              </a:rPr>
              <a:t>Fig: Bayesian Optimization Using a Gaussian Process and Acquisition Function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1966488" y="3303663"/>
            <a:ext cx="14355025" cy="5763596"/>
          </a:xfrm>
          <a:custGeom>
            <a:avLst/>
            <a:gdLst/>
            <a:ahLst/>
            <a:cxnLst/>
            <a:rect l="l" t="t" r="r" b="b"/>
            <a:pathLst>
              <a:path w="14355025" h="5763596">
                <a:moveTo>
                  <a:pt x="0" y="0"/>
                </a:moveTo>
                <a:lnTo>
                  <a:pt x="14355024" y="0"/>
                </a:lnTo>
                <a:lnTo>
                  <a:pt x="14355024" y="5763596"/>
                </a:lnTo>
                <a:lnTo>
                  <a:pt x="0" y="5763596"/>
                </a:lnTo>
                <a:lnTo>
                  <a:pt x="0" y="0"/>
                </a:lnTo>
                <a:close/>
              </a:path>
            </a:pathLst>
          </a:custGeom>
          <a:blipFill>
            <a:blip r:embed="rId2"/>
            <a:stretch>
              <a:fillRect/>
            </a:stretch>
          </a:blipFill>
        </p:spPr>
      </p:sp>
      <p:sp>
        <p:nvSpPr>
          <p:cNvPr id="3" name="TextBox 3"/>
          <p:cNvSpPr txBox="1"/>
          <p:nvPr/>
        </p:nvSpPr>
        <p:spPr>
          <a:xfrm>
            <a:off x="1028700" y="552084"/>
            <a:ext cx="10326591" cy="1377949"/>
          </a:xfrm>
          <a:prstGeom prst="rect">
            <a:avLst/>
          </a:prstGeom>
        </p:spPr>
        <p:txBody>
          <a:bodyPr lIns="0" tIns="0" rIns="0" bIns="0" rtlCol="0" anchor="t">
            <a:spAutoFit/>
          </a:bodyPr>
          <a:lstStyle/>
          <a:p>
            <a:pPr marL="0" lvl="0" indent="0" algn="l">
              <a:lnSpc>
                <a:spcPts val="11200"/>
              </a:lnSpc>
              <a:spcBef>
                <a:spcPct val="0"/>
              </a:spcBef>
            </a:pPr>
            <a:r>
              <a:rPr lang="en-US" sz="8000" b="1" i="1">
                <a:solidFill>
                  <a:srgbClr val="0F4662"/>
                </a:solidFill>
                <a:latin typeface="Cormorant Garamond Bold Italics"/>
                <a:ea typeface="Cormorant Garamond Bold Italics"/>
                <a:cs typeface="Cormorant Garamond Bold Italics"/>
                <a:sym typeface="Cormorant Garamond Bold Italics"/>
              </a:rPr>
              <a:t>Findings</a:t>
            </a:r>
          </a:p>
        </p:txBody>
      </p:sp>
      <p:sp>
        <p:nvSpPr>
          <p:cNvPr id="4" name="TextBox 4"/>
          <p:cNvSpPr txBox="1"/>
          <p:nvPr/>
        </p:nvSpPr>
        <p:spPr>
          <a:xfrm>
            <a:off x="1028700" y="2189493"/>
            <a:ext cx="16230600" cy="485775"/>
          </a:xfrm>
          <a:prstGeom prst="rect">
            <a:avLst/>
          </a:prstGeom>
        </p:spPr>
        <p:txBody>
          <a:bodyPr lIns="0" tIns="0" rIns="0" bIns="0" rtlCol="0" anchor="t">
            <a:spAutoFit/>
          </a:bodyPr>
          <a:lstStyle/>
          <a:p>
            <a:pPr marL="0" lvl="0" indent="0" algn="l">
              <a:lnSpc>
                <a:spcPts val="4079"/>
              </a:lnSpc>
            </a:pPr>
            <a:r>
              <a:rPr lang="en-US" sz="2400">
                <a:solidFill>
                  <a:srgbClr val="0F4662"/>
                </a:solidFill>
                <a:latin typeface="Quicksand"/>
                <a:ea typeface="Quicksand"/>
                <a:cs typeface="Quicksand"/>
                <a:sym typeface="Quicksand"/>
              </a:rPr>
              <a:t>Prediction accuracy chart of our trained model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382896"/>
          <a:ext cx="16211550" cy="7327880"/>
        </p:xfrm>
        <a:graphic>
          <a:graphicData uri="http://schemas.openxmlformats.org/drawingml/2006/table">
            <a:tbl>
              <a:tblPr/>
              <a:tblGrid>
                <a:gridCol w="8115300">
                  <a:extLst>
                    <a:ext uri="{9D8B030D-6E8A-4147-A177-3AD203B41FA5}">
                      <a16:colId xmlns:a16="http://schemas.microsoft.com/office/drawing/2014/main" val="20000"/>
                    </a:ext>
                  </a:extLst>
                </a:gridCol>
                <a:gridCol w="8096250">
                  <a:extLst>
                    <a:ext uri="{9D8B030D-6E8A-4147-A177-3AD203B41FA5}">
                      <a16:colId xmlns:a16="http://schemas.microsoft.com/office/drawing/2014/main" val="20001"/>
                    </a:ext>
                  </a:extLst>
                </a:gridCol>
              </a:tblGrid>
              <a:tr h="910481">
                <a:tc>
                  <a:txBody>
                    <a:bodyPr/>
                    <a:lstStyle/>
                    <a:p>
                      <a:pPr algn="l">
                        <a:lnSpc>
                          <a:spcPts val="5599"/>
                        </a:lnSpc>
                        <a:defRPr/>
                      </a:pP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algn="l">
                        <a:lnSpc>
                          <a:spcPts val="5599"/>
                        </a:lnSpc>
                        <a:defRPr/>
                      </a:pP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0"/>
                  </a:ext>
                </a:extLst>
              </a:tr>
              <a:tr h="1943100">
                <a:tc>
                  <a:txBody>
                    <a:bodyPr/>
                    <a:lstStyle/>
                    <a:p>
                      <a:pPr algn="ctr">
                        <a:lnSpc>
                          <a:spcPts val="5599"/>
                        </a:lnSpc>
                        <a:defRPr/>
                      </a:pPr>
                      <a:r>
                        <a:rPr lang="en-US" sz="2799">
                          <a:solidFill>
                            <a:srgbClr val="0E4714"/>
                          </a:solidFill>
                          <a:latin typeface="Gotham"/>
                          <a:ea typeface="Gotham"/>
                          <a:cs typeface="Gotham"/>
                          <a:sym typeface="Gotham"/>
                        </a:rPr>
                        <a:t>Feature Engineering</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marL="518160" lvl="1" indent="-259080" algn="l">
                        <a:lnSpc>
                          <a:spcPts val="4800"/>
                        </a:lnSpc>
                        <a:buFont typeface="Arial"/>
                        <a:buChar char="•"/>
                        <a:defRPr/>
                      </a:pPr>
                      <a:r>
                        <a:rPr lang="en-US" sz="2400">
                          <a:solidFill>
                            <a:srgbClr val="0E4714"/>
                          </a:solidFill>
                          <a:latin typeface="Gotham"/>
                          <a:ea typeface="Gotham"/>
                          <a:cs typeface="Gotham"/>
                          <a:sym typeface="Gotham"/>
                        </a:rPr>
                        <a:t>Composite Features</a:t>
                      </a:r>
                      <a:endParaRPr lang="en-US" sz="1100"/>
                    </a:p>
                    <a:p>
                      <a:pPr marL="518160" lvl="1" indent="-259080" algn="l">
                        <a:lnSpc>
                          <a:spcPts val="4800"/>
                        </a:lnSpc>
                        <a:buFont typeface="Arial"/>
                        <a:buChar char="•"/>
                      </a:pPr>
                      <a:r>
                        <a:rPr lang="en-US" sz="2400">
                          <a:solidFill>
                            <a:srgbClr val="0E4714"/>
                          </a:solidFill>
                          <a:latin typeface="Gotham"/>
                          <a:ea typeface="Gotham"/>
                          <a:cs typeface="Gotham"/>
                          <a:sym typeface="Gotham"/>
                        </a:rPr>
                        <a:t>Text Processing</a:t>
                      </a:r>
                    </a:p>
                    <a:p>
                      <a:pPr marL="518160" lvl="1" indent="-259080" algn="l">
                        <a:lnSpc>
                          <a:spcPts val="4800"/>
                        </a:lnSpc>
                        <a:buFont typeface="Arial"/>
                        <a:buChar char="•"/>
                      </a:pPr>
                      <a:r>
                        <a:rPr lang="en-US" sz="2400">
                          <a:solidFill>
                            <a:srgbClr val="0E4714"/>
                          </a:solidFill>
                          <a:latin typeface="Gotham"/>
                          <a:ea typeface="Gotham"/>
                          <a:cs typeface="Gotham"/>
                          <a:sym typeface="Gotham"/>
                        </a:rPr>
                        <a:t>Experience/Education</a:t>
                      </a:r>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1"/>
                  </a:ext>
                </a:extLst>
              </a:tr>
              <a:tr h="1691859">
                <a:tc>
                  <a:txBody>
                    <a:bodyPr/>
                    <a:lstStyle/>
                    <a:p>
                      <a:pPr algn="ctr">
                        <a:lnSpc>
                          <a:spcPts val="5599"/>
                        </a:lnSpc>
                        <a:defRPr/>
                      </a:pPr>
                      <a:r>
                        <a:rPr lang="en-US" sz="2799">
                          <a:solidFill>
                            <a:srgbClr val="0E4714"/>
                          </a:solidFill>
                          <a:latin typeface="Gotham"/>
                          <a:ea typeface="Gotham"/>
                          <a:cs typeface="Gotham"/>
                          <a:sym typeface="Gotham"/>
                        </a:rPr>
                        <a:t>Data Handling</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marL="518160" lvl="1" indent="-259080" algn="l">
                        <a:lnSpc>
                          <a:spcPts val="4800"/>
                        </a:lnSpc>
                        <a:buFont typeface="Arial"/>
                        <a:buChar char="•"/>
                        <a:defRPr/>
                      </a:pPr>
                      <a:r>
                        <a:rPr lang="en-US" sz="2400">
                          <a:solidFill>
                            <a:srgbClr val="0E4714"/>
                          </a:solidFill>
                          <a:latin typeface="Gotham"/>
                          <a:ea typeface="Gotham"/>
                          <a:cs typeface="Gotham"/>
                          <a:sym typeface="Gotham"/>
                        </a:rPr>
                        <a:t>Missing Values</a:t>
                      </a:r>
                      <a:endParaRPr lang="en-US" sz="1100"/>
                    </a:p>
                    <a:p>
                      <a:pPr marL="518160" lvl="1" indent="-259080" algn="l">
                        <a:lnSpc>
                          <a:spcPts val="4800"/>
                        </a:lnSpc>
                        <a:buFont typeface="Arial"/>
                        <a:buChar char="•"/>
                      </a:pPr>
                      <a:r>
                        <a:rPr lang="en-US" sz="2400">
                          <a:solidFill>
                            <a:srgbClr val="0E4714"/>
                          </a:solidFill>
                          <a:latin typeface="Gotham"/>
                          <a:ea typeface="Gotham"/>
                          <a:cs typeface="Gotham"/>
                          <a:sym typeface="Gotham"/>
                        </a:rPr>
                        <a:t>Rare Categories</a:t>
                      </a:r>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2"/>
                  </a:ext>
                </a:extLst>
              </a:tr>
              <a:tr h="1583065">
                <a:tc>
                  <a:txBody>
                    <a:bodyPr/>
                    <a:lstStyle/>
                    <a:p>
                      <a:pPr algn="ctr">
                        <a:lnSpc>
                          <a:spcPts val="5599"/>
                        </a:lnSpc>
                        <a:defRPr/>
                      </a:pPr>
                      <a:r>
                        <a:rPr lang="en-US" sz="2799">
                          <a:solidFill>
                            <a:srgbClr val="0E4714"/>
                          </a:solidFill>
                          <a:latin typeface="Gotham"/>
                          <a:ea typeface="Gotham"/>
                          <a:cs typeface="Gotham"/>
                          <a:sym typeface="Gotham"/>
                        </a:rPr>
                        <a:t>Model Optimization</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marL="518160" lvl="1" indent="-259080" algn="l">
                        <a:lnSpc>
                          <a:spcPts val="4800"/>
                        </a:lnSpc>
                        <a:buFont typeface="Arial"/>
                        <a:buChar char="•"/>
                        <a:defRPr/>
                      </a:pPr>
                      <a:r>
                        <a:rPr lang="en-US" sz="2400">
                          <a:solidFill>
                            <a:srgbClr val="0E4714"/>
                          </a:solidFill>
                          <a:latin typeface="Gotham"/>
                          <a:ea typeface="Gotham"/>
                          <a:cs typeface="Gotham"/>
                          <a:sym typeface="Gotham"/>
                        </a:rPr>
                        <a:t>Optuna</a:t>
                      </a:r>
                      <a:endParaRPr lang="en-US" sz="1100"/>
                    </a:p>
                    <a:p>
                      <a:pPr marL="518160" lvl="1" indent="-259080" algn="l">
                        <a:lnSpc>
                          <a:spcPts val="4800"/>
                        </a:lnSpc>
                        <a:buFont typeface="Arial"/>
                        <a:buChar char="•"/>
                      </a:pPr>
                      <a:r>
                        <a:rPr lang="en-US" sz="2400">
                          <a:solidFill>
                            <a:srgbClr val="0E4714"/>
                          </a:solidFill>
                          <a:latin typeface="Gotham"/>
                          <a:ea typeface="Gotham"/>
                          <a:cs typeface="Gotham"/>
                          <a:sym typeface="Gotham"/>
                        </a:rPr>
                        <a:t>LightGBM (GPU T4 x 2)</a:t>
                      </a:r>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3"/>
                  </a:ext>
                </a:extLst>
              </a:tr>
              <a:tr h="1164323">
                <a:tc>
                  <a:txBody>
                    <a:bodyPr/>
                    <a:lstStyle/>
                    <a:p>
                      <a:pPr algn="l">
                        <a:lnSpc>
                          <a:spcPts val="5599"/>
                        </a:lnSpc>
                        <a:defRPr/>
                      </a:pP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0" cap="flat" cmpd="sng" algn="ctr">
                      <a:solidFill>
                        <a:srgbClr val="0E4714"/>
                      </a:solidFill>
                      <a:prstDash val="solid"/>
                      <a:round/>
                      <a:headEnd type="none" w="med" len="med"/>
                      <a:tailEnd type="none" w="med" len="med"/>
                    </a:lnB>
                  </a:tcPr>
                </a:tc>
                <a:tc>
                  <a:txBody>
                    <a:bodyPr/>
                    <a:lstStyle/>
                    <a:p>
                      <a:pPr algn="l">
                        <a:lnSpc>
                          <a:spcPts val="3199"/>
                        </a:lnSpc>
                        <a:defRPr/>
                      </a:pP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1028700" y="1315802"/>
            <a:ext cx="10326591" cy="1377949"/>
          </a:xfrm>
          <a:prstGeom prst="rect">
            <a:avLst/>
          </a:prstGeom>
        </p:spPr>
        <p:txBody>
          <a:bodyPr lIns="0" tIns="0" rIns="0" bIns="0" rtlCol="0" anchor="t">
            <a:spAutoFit/>
          </a:bodyPr>
          <a:lstStyle/>
          <a:p>
            <a:pPr marL="0" lvl="0" indent="0" algn="l">
              <a:lnSpc>
                <a:spcPts val="11200"/>
              </a:lnSpc>
              <a:spcBef>
                <a:spcPct val="0"/>
              </a:spcBef>
            </a:pPr>
            <a:r>
              <a:rPr lang="en-US" sz="8000" b="1" i="1">
                <a:solidFill>
                  <a:srgbClr val="0F4662"/>
                </a:solidFill>
                <a:latin typeface="Cormorant Garamond Bold Italics"/>
                <a:ea typeface="Cormorant Garamond Bold Italics"/>
                <a:cs typeface="Cormorant Garamond Bold Italics"/>
                <a:sym typeface="Cormorant Garamond Bold Italics"/>
              </a:rPr>
              <a:t>Key Takeaways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382896"/>
          <a:ext cx="16211550" cy="6717098"/>
        </p:xfrm>
        <a:graphic>
          <a:graphicData uri="http://schemas.openxmlformats.org/drawingml/2006/table">
            <a:tbl>
              <a:tblPr/>
              <a:tblGrid>
                <a:gridCol w="8115300">
                  <a:extLst>
                    <a:ext uri="{9D8B030D-6E8A-4147-A177-3AD203B41FA5}">
                      <a16:colId xmlns:a16="http://schemas.microsoft.com/office/drawing/2014/main" val="20000"/>
                    </a:ext>
                  </a:extLst>
                </a:gridCol>
                <a:gridCol w="8096250">
                  <a:extLst>
                    <a:ext uri="{9D8B030D-6E8A-4147-A177-3AD203B41FA5}">
                      <a16:colId xmlns:a16="http://schemas.microsoft.com/office/drawing/2014/main" val="20001"/>
                    </a:ext>
                  </a:extLst>
                </a:gridCol>
              </a:tblGrid>
              <a:tr h="910481">
                <a:tc>
                  <a:txBody>
                    <a:bodyPr/>
                    <a:lstStyle/>
                    <a:p>
                      <a:pPr algn="l">
                        <a:lnSpc>
                          <a:spcPts val="5599"/>
                        </a:lnSpc>
                        <a:defRPr/>
                      </a:pP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algn="l">
                        <a:lnSpc>
                          <a:spcPts val="5599"/>
                        </a:lnSpc>
                        <a:defRPr/>
                      </a:pP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0"/>
                  </a:ext>
                </a:extLst>
              </a:tr>
              <a:tr h="1850123">
                <a:tc>
                  <a:txBody>
                    <a:bodyPr/>
                    <a:lstStyle/>
                    <a:p>
                      <a:pPr algn="ctr">
                        <a:lnSpc>
                          <a:spcPts val="5599"/>
                        </a:lnSpc>
                        <a:defRPr/>
                      </a:pPr>
                      <a:r>
                        <a:rPr lang="en-US" sz="2799">
                          <a:solidFill>
                            <a:srgbClr val="0E4714"/>
                          </a:solidFill>
                          <a:latin typeface="Gotham"/>
                          <a:ea typeface="Gotham"/>
                          <a:cs typeface="Gotham"/>
                          <a:sym typeface="Gotham"/>
                        </a:rPr>
                        <a:t>Evaluation Strategy</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marL="518160" lvl="1" indent="-259080" algn="l">
                        <a:lnSpc>
                          <a:spcPts val="4800"/>
                        </a:lnSpc>
                        <a:buFont typeface="Arial"/>
                        <a:buChar char="•"/>
                        <a:defRPr/>
                      </a:pPr>
                      <a:r>
                        <a:rPr lang="en-US" sz="2400">
                          <a:solidFill>
                            <a:srgbClr val="0E4714"/>
                          </a:solidFill>
                          <a:latin typeface="Gotham"/>
                          <a:ea typeface="Gotham"/>
                          <a:cs typeface="Gotham"/>
                          <a:sym typeface="Gotham"/>
                        </a:rPr>
                        <a:t>5-Fold CV</a:t>
                      </a:r>
                      <a:endParaRPr lang="en-US" sz="1100"/>
                    </a:p>
                    <a:p>
                      <a:pPr marL="518160" lvl="1" indent="-259080" algn="l">
                        <a:lnSpc>
                          <a:spcPts val="4800"/>
                        </a:lnSpc>
                        <a:buFont typeface="Arial"/>
                        <a:buChar char="•"/>
                      </a:pPr>
                      <a:r>
                        <a:rPr lang="en-US" sz="2400">
                          <a:solidFill>
                            <a:srgbClr val="0E4714"/>
                          </a:solidFill>
                          <a:latin typeface="Gotham"/>
                          <a:ea typeface="Gotham"/>
                          <a:cs typeface="Gotham"/>
                          <a:sym typeface="Gotham"/>
                        </a:rPr>
                        <a:t>Ensemble Predictions</a:t>
                      </a:r>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1"/>
                  </a:ext>
                </a:extLst>
              </a:tr>
              <a:tr h="1663537">
                <a:tc>
                  <a:txBody>
                    <a:bodyPr/>
                    <a:lstStyle/>
                    <a:p>
                      <a:pPr algn="ctr">
                        <a:lnSpc>
                          <a:spcPts val="5599"/>
                        </a:lnSpc>
                        <a:defRPr/>
                      </a:pPr>
                      <a:r>
                        <a:rPr lang="en-US" sz="2799">
                          <a:solidFill>
                            <a:srgbClr val="0E4714"/>
                          </a:solidFill>
                          <a:latin typeface="Gotham"/>
                          <a:ea typeface="Gotham"/>
                          <a:cs typeface="Gotham"/>
                          <a:sym typeface="Gotham"/>
                        </a:rPr>
                        <a:t>Regularization</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marL="518160" lvl="1" indent="-259080" algn="l">
                        <a:lnSpc>
                          <a:spcPts val="4800"/>
                        </a:lnSpc>
                        <a:buFont typeface="Arial"/>
                        <a:buChar char="•"/>
                        <a:defRPr/>
                      </a:pPr>
                      <a:r>
                        <a:rPr lang="en-US" sz="2400">
                          <a:solidFill>
                            <a:srgbClr val="0E4714"/>
                          </a:solidFill>
                          <a:latin typeface="Gotham"/>
                          <a:ea typeface="Gotham"/>
                          <a:cs typeface="Gotham"/>
                          <a:sym typeface="Gotham"/>
                        </a:rPr>
                        <a:t>Early Stopping</a:t>
                      </a:r>
                      <a:endParaRPr lang="en-US" sz="1100"/>
                    </a:p>
                    <a:p>
                      <a:pPr marL="518160" lvl="1" indent="-259080" algn="l">
                        <a:lnSpc>
                          <a:spcPts val="4800"/>
                        </a:lnSpc>
                        <a:buFont typeface="Arial"/>
                        <a:buChar char="•"/>
                      </a:pPr>
                      <a:r>
                        <a:rPr lang="en-US" sz="2400">
                          <a:solidFill>
                            <a:srgbClr val="0E4714"/>
                          </a:solidFill>
                          <a:latin typeface="Gotham"/>
                          <a:ea typeface="Gotham"/>
                          <a:cs typeface="Gotham"/>
                          <a:sym typeface="Gotham"/>
                        </a:rPr>
                        <a:t>Feature Importance</a:t>
                      </a:r>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2"/>
                  </a:ext>
                </a:extLst>
              </a:tr>
              <a:tr h="1494063">
                <a:tc>
                  <a:txBody>
                    <a:bodyPr/>
                    <a:lstStyle/>
                    <a:p>
                      <a:pPr algn="ctr">
                        <a:lnSpc>
                          <a:spcPts val="5599"/>
                        </a:lnSpc>
                        <a:defRPr/>
                      </a:pPr>
                      <a:r>
                        <a:rPr lang="en-US" sz="2799">
                          <a:solidFill>
                            <a:srgbClr val="0E4714"/>
                          </a:solidFill>
                          <a:latin typeface="Gotham"/>
                          <a:ea typeface="Gotham"/>
                          <a:cs typeface="Gotham"/>
                          <a:sym typeface="Gotham"/>
                        </a:rPr>
                        <a:t>Preprocessing</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marL="518160" lvl="1" indent="-259080" algn="l">
                        <a:lnSpc>
                          <a:spcPts val="4800"/>
                        </a:lnSpc>
                        <a:buFont typeface="Arial"/>
                        <a:buChar char="•"/>
                        <a:defRPr/>
                      </a:pPr>
                      <a:r>
                        <a:rPr lang="en-US" sz="2400">
                          <a:solidFill>
                            <a:srgbClr val="0E4714"/>
                          </a:solidFill>
                          <a:latin typeface="Gotham"/>
                          <a:ea typeface="Gotham"/>
                          <a:cs typeface="Gotham"/>
                          <a:sym typeface="Gotham"/>
                        </a:rPr>
                        <a:t>Encoding</a:t>
                      </a:r>
                      <a:endParaRPr lang="en-US" sz="1100"/>
                    </a:p>
                    <a:p>
                      <a:pPr marL="518160" lvl="1" indent="-259080" algn="l">
                        <a:lnSpc>
                          <a:spcPts val="4800"/>
                        </a:lnSpc>
                        <a:buFont typeface="Arial"/>
                        <a:buChar char="•"/>
                      </a:pPr>
                      <a:r>
                        <a:rPr lang="en-US" sz="2400">
                          <a:solidFill>
                            <a:srgbClr val="0E4714"/>
                          </a:solidFill>
                          <a:latin typeface="Gotham"/>
                          <a:ea typeface="Gotham"/>
                          <a:cs typeface="Gotham"/>
                          <a:sym typeface="Gotham"/>
                        </a:rPr>
                        <a:t>Scaling/Normalization</a:t>
                      </a:r>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3"/>
                  </a:ext>
                </a:extLst>
              </a:tr>
              <a:tr h="790575">
                <a:tc>
                  <a:txBody>
                    <a:bodyPr/>
                    <a:lstStyle/>
                    <a:p>
                      <a:pPr algn="l">
                        <a:lnSpc>
                          <a:spcPts val="5599"/>
                        </a:lnSpc>
                        <a:defRPr/>
                      </a:pP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0" cap="flat" cmpd="sng" algn="ctr">
                      <a:solidFill>
                        <a:srgbClr val="0E4714"/>
                      </a:solidFill>
                      <a:prstDash val="solid"/>
                      <a:round/>
                      <a:headEnd type="none" w="med" len="med"/>
                      <a:tailEnd type="none" w="med" len="med"/>
                    </a:lnB>
                  </a:tcPr>
                </a:tc>
                <a:tc>
                  <a:txBody>
                    <a:bodyPr/>
                    <a:lstStyle/>
                    <a:p>
                      <a:pPr algn="l">
                        <a:lnSpc>
                          <a:spcPts val="3199"/>
                        </a:lnSpc>
                        <a:defRPr/>
                      </a:pP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1028700" y="1315802"/>
            <a:ext cx="10326591" cy="1377949"/>
          </a:xfrm>
          <a:prstGeom prst="rect">
            <a:avLst/>
          </a:prstGeom>
        </p:spPr>
        <p:txBody>
          <a:bodyPr lIns="0" tIns="0" rIns="0" bIns="0" rtlCol="0" anchor="t">
            <a:spAutoFit/>
          </a:bodyPr>
          <a:lstStyle/>
          <a:p>
            <a:pPr marL="0" lvl="0" indent="0" algn="l">
              <a:lnSpc>
                <a:spcPts val="11200"/>
              </a:lnSpc>
              <a:spcBef>
                <a:spcPct val="0"/>
              </a:spcBef>
            </a:pPr>
            <a:r>
              <a:rPr lang="en-US" sz="8000" b="1" i="1">
                <a:solidFill>
                  <a:srgbClr val="0F4662"/>
                </a:solidFill>
                <a:latin typeface="Cormorant Garamond Bold Italics"/>
                <a:ea typeface="Cormorant Garamond Bold Italics"/>
                <a:cs typeface="Cormorant Garamond Bold Italics"/>
                <a:sym typeface="Cormorant Garamond Bold Italics"/>
              </a:rPr>
              <a:t>Key Takeaways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3" name="AutoShape 3"/>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4" name="TextBox 4"/>
          <p:cNvSpPr txBox="1"/>
          <p:nvPr/>
        </p:nvSpPr>
        <p:spPr>
          <a:xfrm>
            <a:off x="1765356" y="6090629"/>
            <a:ext cx="15005236" cy="986155"/>
          </a:xfrm>
          <a:prstGeom prst="rect">
            <a:avLst/>
          </a:prstGeom>
        </p:spPr>
        <p:txBody>
          <a:bodyPr lIns="0" tIns="0" rIns="0" bIns="0" rtlCol="0" anchor="t">
            <a:spAutoFit/>
          </a:bodyPr>
          <a:lstStyle/>
          <a:p>
            <a:pPr marL="0" lvl="0" indent="0" algn="l">
              <a:lnSpc>
                <a:spcPts val="3919"/>
              </a:lnSpc>
              <a:spcBef>
                <a:spcPct val="0"/>
              </a:spcBef>
            </a:pPr>
            <a:r>
              <a:rPr lang="en-US" sz="2799" dirty="0">
                <a:solidFill>
                  <a:srgbClr val="0F4662"/>
                </a:solidFill>
                <a:latin typeface="Quicksand"/>
                <a:ea typeface="Quicksand"/>
                <a:cs typeface="Quicksand"/>
                <a:sym typeface="Quicksand"/>
              </a:rPr>
              <a:t>(Ref: Opitz, D., &amp; Maclin, R. (1999). Popular ensemble methods: An empirical study. Journal of artificial intelligence research, 11, 169-198)</a:t>
            </a:r>
          </a:p>
        </p:txBody>
      </p:sp>
      <p:sp>
        <p:nvSpPr>
          <p:cNvPr id="5" name="TextBox 5"/>
          <p:cNvSpPr txBox="1"/>
          <p:nvPr/>
        </p:nvSpPr>
        <p:spPr>
          <a:xfrm>
            <a:off x="1043764" y="3007090"/>
            <a:ext cx="16448421" cy="2644140"/>
          </a:xfrm>
          <a:prstGeom prst="rect">
            <a:avLst/>
          </a:prstGeom>
        </p:spPr>
        <p:txBody>
          <a:bodyPr lIns="0" tIns="0" rIns="0" bIns="0" rtlCol="0" anchor="t">
            <a:spAutoFit/>
          </a:bodyPr>
          <a:lstStyle/>
          <a:p>
            <a:pPr marL="777240" lvl="1" indent="-388620" algn="l">
              <a:lnSpc>
                <a:spcPts val="7200"/>
              </a:lnSpc>
              <a:buFont typeface="Arial"/>
              <a:buChar char="•"/>
            </a:pPr>
            <a:r>
              <a:rPr lang="en-US" sz="3600" b="1" dirty="0">
                <a:solidFill>
                  <a:srgbClr val="0F4662"/>
                </a:solidFill>
                <a:latin typeface="Quicksand Bold"/>
                <a:ea typeface="Quicksand Bold"/>
                <a:cs typeface="Quicksand Bold"/>
                <a:sym typeface="Quicksand Bold"/>
              </a:rPr>
              <a:t>Advanced Feature Engineering</a:t>
            </a:r>
          </a:p>
          <a:p>
            <a:pPr marL="388620" lvl="1" algn="l">
              <a:lnSpc>
                <a:spcPts val="7200"/>
              </a:lnSpc>
            </a:pPr>
            <a:r>
              <a:rPr lang="en-US" sz="3600" b="1" dirty="0">
                <a:solidFill>
                  <a:srgbClr val="0F4662"/>
                </a:solidFill>
                <a:latin typeface="Quicksand Bold"/>
                <a:ea typeface="Quicksand Bold"/>
                <a:cs typeface="Quicksand Bold"/>
                <a:sym typeface="Quicksand Bold"/>
              </a:rPr>
              <a:t>		</a:t>
            </a:r>
            <a:r>
              <a:rPr lang="en-US" sz="2800" dirty="0">
                <a:solidFill>
                  <a:srgbClr val="0F4662"/>
                </a:solidFill>
                <a:latin typeface="Quicksand" panose="020B0604020202020204" charset="0"/>
                <a:ea typeface="Quicksand Bold"/>
                <a:cs typeface="Quicksand Bold"/>
                <a:sym typeface="Quicksand Bold"/>
              </a:rPr>
              <a:t>Manual Investigation &amp; Sub-feature flattening</a:t>
            </a:r>
            <a:endParaRPr lang="en-US" sz="3600" dirty="0">
              <a:solidFill>
                <a:srgbClr val="0F4662"/>
              </a:solidFill>
              <a:latin typeface="Quicksand" panose="020B0604020202020204" charset="0"/>
              <a:ea typeface="Quicksand Bold"/>
              <a:cs typeface="Quicksand Bold"/>
              <a:sym typeface="Quicksand Bold"/>
            </a:endParaRPr>
          </a:p>
          <a:p>
            <a:pPr marL="777240" lvl="1" indent="-388620" algn="l">
              <a:lnSpc>
                <a:spcPts val="7200"/>
              </a:lnSpc>
              <a:buFont typeface="Arial"/>
              <a:buChar char="•"/>
            </a:pPr>
            <a:r>
              <a:rPr lang="en-US" sz="3600" b="1" dirty="0">
                <a:solidFill>
                  <a:srgbClr val="0F4662"/>
                </a:solidFill>
                <a:latin typeface="Quicksand Bold"/>
                <a:ea typeface="Quicksand Bold"/>
                <a:cs typeface="Quicksand Bold"/>
                <a:sym typeface="Quicksand Bold"/>
              </a:rPr>
              <a:t>Ensemble Methods</a:t>
            </a:r>
          </a:p>
        </p:txBody>
      </p:sp>
      <p:sp>
        <p:nvSpPr>
          <p:cNvPr id="6" name="TextBox 6"/>
          <p:cNvSpPr txBox="1"/>
          <p:nvPr/>
        </p:nvSpPr>
        <p:spPr>
          <a:xfrm>
            <a:off x="1476560" y="1551487"/>
            <a:ext cx="12076226"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Future Works &amp; Scopes of Improvement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3" name="AutoShape 3"/>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4" name="TextBox 4"/>
          <p:cNvSpPr txBox="1"/>
          <p:nvPr/>
        </p:nvSpPr>
        <p:spPr>
          <a:xfrm>
            <a:off x="1765356" y="6153869"/>
            <a:ext cx="15005236" cy="1976755"/>
          </a:xfrm>
          <a:prstGeom prst="rect">
            <a:avLst/>
          </a:prstGeom>
        </p:spPr>
        <p:txBody>
          <a:bodyPr lIns="0" tIns="0" rIns="0" bIns="0" rtlCol="0" anchor="t">
            <a:spAutoFit/>
          </a:bodyPr>
          <a:lstStyle/>
          <a:p>
            <a:pPr marL="0" lvl="0" indent="0" algn="l">
              <a:lnSpc>
                <a:spcPts val="3919"/>
              </a:lnSpc>
              <a:spcBef>
                <a:spcPct val="0"/>
              </a:spcBef>
            </a:pPr>
            <a:r>
              <a:rPr lang="en-US" sz="2799">
                <a:solidFill>
                  <a:srgbClr val="0F4662"/>
                </a:solidFill>
                <a:latin typeface="Quicksand"/>
                <a:ea typeface="Quicksand"/>
                <a:cs typeface="Quicksand"/>
                <a:sym typeface="Quicksand"/>
              </a:rPr>
              <a:t>(Ref: Jaiswal, S., Mehta, A., &amp; Nandi, G. C. (2018, June). Investigation on the effect of L1 an L2 regularization on image features extracted using restricted boltzmann machine. In 2018 Second International Conference on Intelligent Computing and Control Systems (ICICCS) (pp. 1548-1553). IEEE.)</a:t>
            </a:r>
          </a:p>
        </p:txBody>
      </p:sp>
      <p:sp>
        <p:nvSpPr>
          <p:cNvPr id="5" name="TextBox 5"/>
          <p:cNvSpPr txBox="1"/>
          <p:nvPr/>
        </p:nvSpPr>
        <p:spPr>
          <a:xfrm>
            <a:off x="1043764" y="3007090"/>
            <a:ext cx="16448421" cy="2644140"/>
          </a:xfrm>
          <a:prstGeom prst="rect">
            <a:avLst/>
          </a:prstGeom>
        </p:spPr>
        <p:txBody>
          <a:bodyPr lIns="0" tIns="0" rIns="0" bIns="0" rtlCol="0" anchor="t">
            <a:spAutoFit/>
          </a:bodyPr>
          <a:lstStyle/>
          <a:p>
            <a:pPr marL="777240" lvl="1" indent="-388620" algn="l">
              <a:lnSpc>
                <a:spcPts val="7200"/>
              </a:lnSpc>
              <a:buFont typeface="Arial"/>
              <a:buChar char="•"/>
            </a:pPr>
            <a:r>
              <a:rPr lang="en-US" sz="3600" b="1">
                <a:solidFill>
                  <a:srgbClr val="0F4662"/>
                </a:solidFill>
                <a:latin typeface="Quicksand Bold"/>
                <a:ea typeface="Quicksand Bold"/>
                <a:cs typeface="Quicksand Bold"/>
                <a:sym typeface="Quicksand Bold"/>
              </a:rPr>
              <a:t>Combine multiple models by stacking and voting</a:t>
            </a:r>
          </a:p>
          <a:p>
            <a:pPr marL="777240" lvl="1" indent="-388620" algn="l">
              <a:lnSpc>
                <a:spcPts val="7200"/>
              </a:lnSpc>
              <a:buFont typeface="Arial"/>
              <a:buChar char="•"/>
            </a:pPr>
            <a:r>
              <a:rPr lang="en-US" sz="3600" b="1">
                <a:solidFill>
                  <a:srgbClr val="0F4662"/>
                </a:solidFill>
                <a:latin typeface="Quicksand Bold"/>
                <a:ea typeface="Quicksand Bold"/>
                <a:cs typeface="Quicksand Bold"/>
                <a:sym typeface="Quicksand Bold"/>
              </a:rPr>
              <a:t>Regularization Techniques, </a:t>
            </a:r>
            <a:r>
              <a:rPr lang="en-US" sz="3600" b="1">
                <a:solidFill>
                  <a:srgbClr val="869CB2"/>
                </a:solidFill>
                <a:latin typeface="Quicksand Bold"/>
                <a:ea typeface="Quicksand Bold"/>
                <a:cs typeface="Quicksand Bold"/>
                <a:sym typeface="Quicksand Bold"/>
              </a:rPr>
              <a:t>such as applying methods like L1 or L2 regularization</a:t>
            </a:r>
          </a:p>
        </p:txBody>
      </p:sp>
      <p:sp>
        <p:nvSpPr>
          <p:cNvPr id="6" name="TextBox 6"/>
          <p:cNvSpPr txBox="1"/>
          <p:nvPr/>
        </p:nvSpPr>
        <p:spPr>
          <a:xfrm>
            <a:off x="1476560" y="1551487"/>
            <a:ext cx="12076226"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Future Works &amp; Scopes of Improvement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578899" y="2719159"/>
            <a:ext cx="2445964" cy="24459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3921" b="-3921"/>
              </a:stretch>
            </a:blipFill>
          </p:spPr>
        </p:sp>
      </p:grpSp>
      <p:grpSp>
        <p:nvGrpSpPr>
          <p:cNvPr id="7" name="Group 7"/>
          <p:cNvGrpSpPr/>
          <p:nvPr/>
        </p:nvGrpSpPr>
        <p:grpSpPr>
          <a:xfrm>
            <a:off x="5858038" y="2697536"/>
            <a:ext cx="2445964" cy="244596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6655" b="-6655"/>
              </a:stretch>
            </a:blipFill>
          </p:spPr>
        </p:sp>
      </p:grpSp>
      <p:grpSp>
        <p:nvGrpSpPr>
          <p:cNvPr id="9" name="Group 9"/>
          <p:cNvGrpSpPr/>
          <p:nvPr/>
        </p:nvGrpSpPr>
        <p:grpSpPr>
          <a:xfrm>
            <a:off x="10132801" y="2719159"/>
            <a:ext cx="2445964" cy="244596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7584" r="-7584"/>
              </a:stretch>
            </a:blipFill>
          </p:spPr>
        </p:sp>
      </p:grpSp>
      <p:grpSp>
        <p:nvGrpSpPr>
          <p:cNvPr id="11" name="Group 11"/>
          <p:cNvGrpSpPr/>
          <p:nvPr/>
        </p:nvGrpSpPr>
        <p:grpSpPr>
          <a:xfrm>
            <a:off x="14407565" y="2719159"/>
            <a:ext cx="2445964" cy="24459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sp>
      </p:grpSp>
      <p:sp>
        <p:nvSpPr>
          <p:cNvPr id="13" name="TextBox 13"/>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id="14" name="TextBox 14"/>
          <p:cNvSpPr txBox="1"/>
          <p:nvPr/>
        </p:nvSpPr>
        <p:spPr>
          <a:xfrm>
            <a:off x="1231278" y="5551969"/>
            <a:ext cx="3141205"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4662"/>
                </a:solidFill>
                <a:latin typeface="Quicksand Bold"/>
                <a:ea typeface="Quicksand Bold"/>
                <a:cs typeface="Quicksand Bold"/>
                <a:sym typeface="Quicksand Bold"/>
              </a:rPr>
              <a:t>H.M. Shadman Tabib</a:t>
            </a:r>
          </a:p>
        </p:txBody>
      </p:sp>
      <p:sp>
        <p:nvSpPr>
          <p:cNvPr id="15" name="TextBox 15"/>
          <p:cNvSpPr txBox="1"/>
          <p:nvPr/>
        </p:nvSpPr>
        <p:spPr>
          <a:xfrm>
            <a:off x="5897880" y="5551969"/>
            <a:ext cx="2424487"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4662"/>
                </a:solidFill>
                <a:latin typeface="Quicksand Bold"/>
                <a:ea typeface="Quicksand Bold"/>
                <a:cs typeface="Quicksand Bold"/>
                <a:sym typeface="Quicksand Bold"/>
              </a:rPr>
              <a:t>Suhas Abdullah</a:t>
            </a:r>
          </a:p>
        </p:txBody>
      </p:sp>
      <p:sp>
        <p:nvSpPr>
          <p:cNvPr id="16" name="TextBox 16"/>
          <p:cNvSpPr txBox="1"/>
          <p:nvPr/>
        </p:nvSpPr>
        <p:spPr>
          <a:xfrm>
            <a:off x="9827341" y="5551969"/>
            <a:ext cx="3056885"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4662"/>
                </a:solidFill>
                <a:latin typeface="Quicksand Bold"/>
                <a:ea typeface="Quicksand Bold"/>
                <a:cs typeface="Quicksand Bold"/>
                <a:sym typeface="Quicksand Bold"/>
              </a:rPr>
              <a:t>Md. As-Aid Rahman</a:t>
            </a:r>
          </a:p>
        </p:txBody>
      </p:sp>
      <p:sp>
        <p:nvSpPr>
          <p:cNvPr id="17" name="TextBox 17"/>
          <p:cNvSpPr txBox="1"/>
          <p:nvPr/>
        </p:nvSpPr>
        <p:spPr>
          <a:xfrm>
            <a:off x="14702883" y="5551969"/>
            <a:ext cx="1855329"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4662"/>
                </a:solidFill>
                <a:latin typeface="Quicksand Bold"/>
                <a:ea typeface="Quicksand Bold"/>
                <a:cs typeface="Quicksand Bold"/>
                <a:sym typeface="Quicksand Bold"/>
              </a:rPr>
              <a:t>Ishrak Adit</a:t>
            </a:r>
          </a:p>
        </p:txBody>
      </p:sp>
      <p:sp>
        <p:nvSpPr>
          <p:cNvPr id="18" name="TextBox 18"/>
          <p:cNvSpPr txBox="1"/>
          <p:nvPr/>
        </p:nvSpPr>
        <p:spPr>
          <a:xfrm>
            <a:off x="3510639" y="7604778"/>
            <a:ext cx="11266722" cy="537845"/>
          </a:xfrm>
          <a:prstGeom prst="rect">
            <a:avLst/>
          </a:prstGeom>
        </p:spPr>
        <p:txBody>
          <a:bodyPr lIns="0" tIns="0" rIns="0" bIns="0" rtlCol="0" anchor="t">
            <a:spAutoFit/>
          </a:bodyPr>
          <a:lstStyle/>
          <a:p>
            <a:pPr marL="0" lvl="0" indent="0" algn="l">
              <a:lnSpc>
                <a:spcPts val="4480"/>
              </a:lnSpc>
              <a:spcBef>
                <a:spcPct val="0"/>
              </a:spcBef>
            </a:pPr>
            <a:r>
              <a:rPr lang="en-US" sz="3200" b="1" i="1">
                <a:solidFill>
                  <a:srgbClr val="0F4662"/>
                </a:solidFill>
                <a:latin typeface="Cormorant Garamond Bold Italics"/>
                <a:ea typeface="Cormorant Garamond Bold Italics"/>
                <a:cs typeface="Cormorant Garamond Bold Italics"/>
                <a:sym typeface="Cormorant Garamond Bold Italics"/>
              </a:rPr>
              <a:t>All members are currently third-year students at Department of CSE, BUET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344361" y="0"/>
            <a:ext cx="9943639" cy="10287000"/>
            <a:chOff x="0" y="0"/>
            <a:chExt cx="2618901" cy="2709333"/>
          </a:xfrm>
        </p:grpSpPr>
        <p:sp>
          <p:nvSpPr>
            <p:cNvPr id="3" name="Freeform 3"/>
            <p:cNvSpPr/>
            <p:nvPr/>
          </p:nvSpPr>
          <p:spPr>
            <a:xfrm>
              <a:off x="0" y="0"/>
              <a:ext cx="2618901" cy="2709333"/>
            </a:xfrm>
            <a:custGeom>
              <a:avLst/>
              <a:gdLst/>
              <a:ahLst/>
              <a:cxnLst/>
              <a:rect l="l" t="t" r="r" b="b"/>
              <a:pathLst>
                <a:path w="2618901" h="2709333">
                  <a:moveTo>
                    <a:pt x="0" y="0"/>
                  </a:moveTo>
                  <a:lnTo>
                    <a:pt x="2618901" y="0"/>
                  </a:lnTo>
                  <a:lnTo>
                    <a:pt x="2618901" y="2709333"/>
                  </a:lnTo>
                  <a:lnTo>
                    <a:pt x="0" y="2709333"/>
                  </a:lnTo>
                  <a:close/>
                </a:path>
              </a:pathLst>
            </a:custGeom>
            <a:solidFill>
              <a:srgbClr val="DBE5EA"/>
            </a:solidFill>
          </p:spPr>
        </p:sp>
        <p:sp>
          <p:nvSpPr>
            <p:cNvPr id="4" name="TextBox 4"/>
            <p:cNvSpPr txBox="1"/>
            <p:nvPr/>
          </p:nvSpPr>
          <p:spPr>
            <a:xfrm>
              <a:off x="0" y="-123825"/>
              <a:ext cx="2618901" cy="2833158"/>
            </a:xfrm>
            <a:prstGeom prst="rect">
              <a:avLst/>
            </a:prstGeom>
          </p:spPr>
          <p:txBody>
            <a:bodyPr lIns="50800" tIns="50800" rIns="50800" bIns="50800" rtlCol="0" anchor="ctr"/>
            <a:lstStyle/>
            <a:p>
              <a:pPr algn="ctr">
                <a:lnSpc>
                  <a:spcPts val="4079"/>
                </a:lnSpc>
              </a:pPr>
              <a:endParaRPr/>
            </a:p>
          </p:txBody>
        </p:sp>
      </p:grpSp>
      <p:sp>
        <p:nvSpPr>
          <p:cNvPr id="5" name="TextBox 5"/>
          <p:cNvSpPr txBox="1"/>
          <p:nvPr/>
        </p:nvSpPr>
        <p:spPr>
          <a:xfrm>
            <a:off x="1028700" y="599709"/>
            <a:ext cx="5370160"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Dataset Overview</a:t>
            </a:r>
          </a:p>
        </p:txBody>
      </p:sp>
      <p:sp>
        <p:nvSpPr>
          <p:cNvPr id="6" name="TextBox 6"/>
          <p:cNvSpPr txBox="1"/>
          <p:nvPr/>
        </p:nvSpPr>
        <p:spPr>
          <a:xfrm>
            <a:off x="8652617" y="3465675"/>
            <a:ext cx="8606683" cy="4857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address, career_objective, skills</a:t>
            </a:r>
          </a:p>
        </p:txBody>
      </p:sp>
      <p:sp>
        <p:nvSpPr>
          <p:cNvPr id="7" name="TextBox 7"/>
          <p:cNvSpPr txBox="1"/>
          <p:nvPr/>
        </p:nvSpPr>
        <p:spPr>
          <a:xfrm>
            <a:off x="8696640" y="1690121"/>
            <a:ext cx="8606683" cy="793750"/>
          </a:xfrm>
          <a:prstGeom prst="rect">
            <a:avLst/>
          </a:prstGeom>
        </p:spPr>
        <p:txBody>
          <a:bodyPr lIns="0" tIns="0" rIns="0" bIns="0" rtlCol="0" anchor="t">
            <a:spAutoFit/>
          </a:bodyPr>
          <a:lstStyle/>
          <a:p>
            <a:pPr marL="0" lvl="0" indent="0" algn="l">
              <a:lnSpc>
                <a:spcPts val="6799"/>
              </a:lnSpc>
            </a:pPr>
            <a:r>
              <a:rPr lang="en-US" sz="3999" b="1">
                <a:solidFill>
                  <a:srgbClr val="00BF63"/>
                </a:solidFill>
                <a:latin typeface="Quicksand Bold"/>
                <a:ea typeface="Quicksand Bold"/>
                <a:cs typeface="Quicksand Bold"/>
                <a:sym typeface="Quicksand Bold"/>
              </a:rPr>
              <a:t>Key Features : </a:t>
            </a:r>
          </a:p>
        </p:txBody>
      </p:sp>
      <p:sp>
        <p:nvSpPr>
          <p:cNvPr id="8" name="TextBox 8"/>
          <p:cNvSpPr txBox="1"/>
          <p:nvPr/>
        </p:nvSpPr>
        <p:spPr>
          <a:xfrm>
            <a:off x="8696640" y="2775971"/>
            <a:ext cx="8606683" cy="518255"/>
          </a:xfrm>
          <a:prstGeom prst="rect">
            <a:avLst/>
          </a:prstGeom>
        </p:spPr>
        <p:txBody>
          <a:bodyPr lIns="0" tIns="0" rIns="0" bIns="0" rtlCol="0" anchor="t">
            <a:spAutoFit/>
          </a:bodyPr>
          <a:lstStyle/>
          <a:p>
            <a:pPr marL="0" lvl="0" indent="0" algn="l">
              <a:lnSpc>
                <a:spcPts val="4485"/>
              </a:lnSpc>
            </a:pPr>
            <a:r>
              <a:rPr lang="en-US" sz="2638" b="1">
                <a:solidFill>
                  <a:srgbClr val="0F4662"/>
                </a:solidFill>
                <a:latin typeface="Quicksand Bold"/>
                <a:ea typeface="Quicksand Bold"/>
                <a:cs typeface="Quicksand Bold"/>
                <a:sym typeface="Quicksand Bold"/>
              </a:rPr>
              <a:t>Personal &amp; Career Information</a:t>
            </a:r>
          </a:p>
        </p:txBody>
      </p:sp>
      <p:sp>
        <p:nvSpPr>
          <p:cNvPr id="9" name="AutoShape 9"/>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10" name="AutoShape 10"/>
          <p:cNvSpPr/>
          <p:nvPr/>
        </p:nvSpPr>
        <p:spPr>
          <a:xfrm>
            <a:off x="10767060" y="1028700"/>
            <a:ext cx="6492240" cy="0"/>
          </a:xfrm>
          <a:prstGeom prst="line">
            <a:avLst/>
          </a:prstGeom>
          <a:ln w="76200" cap="flat">
            <a:solidFill>
              <a:srgbClr val="0F4662"/>
            </a:solidFill>
            <a:prstDash val="solid"/>
            <a:headEnd type="none" w="sm" len="sm"/>
            <a:tailEnd type="none" w="sm" len="sm"/>
          </a:ln>
        </p:spPr>
      </p:sp>
      <p:sp>
        <p:nvSpPr>
          <p:cNvPr id="11" name="Freeform 11"/>
          <p:cNvSpPr/>
          <p:nvPr/>
        </p:nvSpPr>
        <p:spPr>
          <a:xfrm>
            <a:off x="1028700" y="2895487"/>
            <a:ext cx="3745341" cy="3828880"/>
          </a:xfrm>
          <a:custGeom>
            <a:avLst/>
            <a:gdLst/>
            <a:ahLst/>
            <a:cxnLst/>
            <a:rect l="l" t="t" r="r" b="b"/>
            <a:pathLst>
              <a:path w="3745341" h="3828880">
                <a:moveTo>
                  <a:pt x="0" y="0"/>
                </a:moveTo>
                <a:lnTo>
                  <a:pt x="3745341" y="0"/>
                </a:lnTo>
                <a:lnTo>
                  <a:pt x="3745341" y="3828879"/>
                </a:lnTo>
                <a:lnTo>
                  <a:pt x="0" y="3828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5400000">
            <a:off x="2684808" y="5584962"/>
            <a:ext cx="433125" cy="2977732"/>
          </a:xfrm>
          <a:custGeom>
            <a:avLst/>
            <a:gdLst/>
            <a:ahLst/>
            <a:cxnLst/>
            <a:rect l="l" t="t" r="r" b="b"/>
            <a:pathLst>
              <a:path w="433125" h="2977732">
                <a:moveTo>
                  <a:pt x="0" y="0"/>
                </a:moveTo>
                <a:lnTo>
                  <a:pt x="433125" y="0"/>
                </a:lnTo>
                <a:lnTo>
                  <a:pt x="433125" y="2977732"/>
                </a:lnTo>
                <a:lnTo>
                  <a:pt x="0" y="2977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10800000">
            <a:off x="4825507" y="2960637"/>
            <a:ext cx="516899" cy="3553681"/>
          </a:xfrm>
          <a:custGeom>
            <a:avLst/>
            <a:gdLst/>
            <a:ahLst/>
            <a:cxnLst/>
            <a:rect l="l" t="t" r="r" b="b"/>
            <a:pathLst>
              <a:path w="516899" h="3553681">
                <a:moveTo>
                  <a:pt x="0" y="0"/>
                </a:moveTo>
                <a:lnTo>
                  <a:pt x="516899" y="0"/>
                </a:lnTo>
                <a:lnTo>
                  <a:pt x="516899" y="3553680"/>
                </a:lnTo>
                <a:lnTo>
                  <a:pt x="0" y="35536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367213" y="7563615"/>
            <a:ext cx="3068315" cy="490855"/>
          </a:xfrm>
          <a:prstGeom prst="rect">
            <a:avLst/>
          </a:prstGeom>
        </p:spPr>
        <p:txBody>
          <a:bodyPr lIns="0" tIns="0" rIns="0" bIns="0" rtlCol="0" anchor="t">
            <a:spAutoFit/>
          </a:bodyPr>
          <a:lstStyle/>
          <a:p>
            <a:pPr marL="0" lvl="0" indent="0" algn="r">
              <a:lnSpc>
                <a:spcPts val="3919"/>
              </a:lnSpc>
              <a:spcBef>
                <a:spcPct val="0"/>
              </a:spcBef>
            </a:pPr>
            <a:r>
              <a:rPr lang="en-US" sz="2799">
                <a:solidFill>
                  <a:srgbClr val="0F4662"/>
                </a:solidFill>
                <a:latin typeface="Quicksand"/>
                <a:ea typeface="Quicksand"/>
                <a:cs typeface="Quicksand"/>
                <a:sym typeface="Quicksand"/>
              </a:rPr>
              <a:t>Total Columns : 35</a:t>
            </a:r>
          </a:p>
        </p:txBody>
      </p:sp>
      <p:sp>
        <p:nvSpPr>
          <p:cNvPr id="15" name="TextBox 15"/>
          <p:cNvSpPr txBox="1"/>
          <p:nvPr/>
        </p:nvSpPr>
        <p:spPr>
          <a:xfrm>
            <a:off x="5390031" y="4157345"/>
            <a:ext cx="2147116" cy="986155"/>
          </a:xfrm>
          <a:prstGeom prst="rect">
            <a:avLst/>
          </a:prstGeom>
        </p:spPr>
        <p:txBody>
          <a:bodyPr lIns="0" tIns="0" rIns="0" bIns="0" rtlCol="0" anchor="t">
            <a:spAutoFit/>
          </a:bodyPr>
          <a:lstStyle/>
          <a:p>
            <a:pPr algn="ctr">
              <a:lnSpc>
                <a:spcPts val="3919"/>
              </a:lnSpc>
            </a:pPr>
            <a:r>
              <a:rPr lang="en-US" sz="2799">
                <a:solidFill>
                  <a:srgbClr val="0F4662"/>
                </a:solidFill>
                <a:latin typeface="Quicksand"/>
                <a:ea typeface="Quicksand"/>
                <a:cs typeface="Quicksand"/>
                <a:sym typeface="Quicksand"/>
              </a:rPr>
              <a:t>Total Rows :</a:t>
            </a:r>
          </a:p>
          <a:p>
            <a:pPr marL="0" lvl="0" indent="0" algn="ctr">
              <a:lnSpc>
                <a:spcPts val="3919"/>
              </a:lnSpc>
              <a:spcBef>
                <a:spcPct val="0"/>
              </a:spcBef>
            </a:pPr>
            <a:r>
              <a:rPr lang="en-US" sz="2799">
                <a:solidFill>
                  <a:srgbClr val="0F4662"/>
                </a:solidFill>
                <a:latin typeface="Quicksand"/>
                <a:ea typeface="Quicksand"/>
                <a:cs typeface="Quicksand"/>
                <a:sym typeface="Quicksand"/>
              </a:rPr>
              <a:t>7635</a:t>
            </a:r>
          </a:p>
        </p:txBody>
      </p:sp>
      <p:sp>
        <p:nvSpPr>
          <p:cNvPr id="16" name="TextBox 16"/>
          <p:cNvSpPr txBox="1"/>
          <p:nvPr/>
        </p:nvSpPr>
        <p:spPr>
          <a:xfrm>
            <a:off x="8696640" y="4122900"/>
            <a:ext cx="8606683" cy="518255"/>
          </a:xfrm>
          <a:prstGeom prst="rect">
            <a:avLst/>
          </a:prstGeom>
        </p:spPr>
        <p:txBody>
          <a:bodyPr lIns="0" tIns="0" rIns="0" bIns="0" rtlCol="0" anchor="t">
            <a:spAutoFit/>
          </a:bodyPr>
          <a:lstStyle/>
          <a:p>
            <a:pPr marL="0" lvl="0" indent="0" algn="l">
              <a:lnSpc>
                <a:spcPts val="4485"/>
              </a:lnSpc>
            </a:pPr>
            <a:r>
              <a:rPr lang="en-US" sz="2638" b="1">
                <a:solidFill>
                  <a:srgbClr val="0F4662"/>
                </a:solidFill>
                <a:latin typeface="Quicksand Bold"/>
                <a:ea typeface="Quicksand Bold"/>
                <a:cs typeface="Quicksand Bold"/>
                <a:sym typeface="Quicksand Bold"/>
              </a:rPr>
              <a:t>Educational Background</a:t>
            </a:r>
          </a:p>
        </p:txBody>
      </p:sp>
      <p:sp>
        <p:nvSpPr>
          <p:cNvPr id="17" name="TextBox 17"/>
          <p:cNvSpPr txBox="1"/>
          <p:nvPr/>
        </p:nvSpPr>
        <p:spPr>
          <a:xfrm>
            <a:off x="8696640" y="4812605"/>
            <a:ext cx="9344481" cy="4857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educational_institution_name, degree_names, passing_years</a:t>
            </a:r>
          </a:p>
        </p:txBody>
      </p:sp>
      <p:sp>
        <p:nvSpPr>
          <p:cNvPr id="18" name="TextBox 18"/>
          <p:cNvSpPr txBox="1"/>
          <p:nvPr/>
        </p:nvSpPr>
        <p:spPr>
          <a:xfrm>
            <a:off x="8696640" y="5469830"/>
            <a:ext cx="8606683" cy="518255"/>
          </a:xfrm>
          <a:prstGeom prst="rect">
            <a:avLst/>
          </a:prstGeom>
        </p:spPr>
        <p:txBody>
          <a:bodyPr lIns="0" tIns="0" rIns="0" bIns="0" rtlCol="0" anchor="t">
            <a:spAutoFit/>
          </a:bodyPr>
          <a:lstStyle/>
          <a:p>
            <a:pPr marL="0" lvl="0" indent="0" algn="l">
              <a:lnSpc>
                <a:spcPts val="4485"/>
              </a:lnSpc>
            </a:pPr>
            <a:r>
              <a:rPr lang="en-US" sz="2638" b="1">
                <a:solidFill>
                  <a:srgbClr val="0F4662"/>
                </a:solidFill>
                <a:latin typeface="Quicksand Bold"/>
                <a:ea typeface="Quicksand Bold"/>
                <a:cs typeface="Quicksand Bold"/>
                <a:sym typeface="Quicksand Bold"/>
              </a:rPr>
              <a:t>Professional Experience</a:t>
            </a:r>
          </a:p>
        </p:txBody>
      </p:sp>
      <p:sp>
        <p:nvSpPr>
          <p:cNvPr id="19" name="TextBox 19"/>
          <p:cNvSpPr txBox="1"/>
          <p:nvPr/>
        </p:nvSpPr>
        <p:spPr>
          <a:xfrm>
            <a:off x="8696640" y="6159535"/>
            <a:ext cx="9344481" cy="4857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professional_company_names, start_dates, end_dates</a:t>
            </a:r>
          </a:p>
        </p:txBody>
      </p:sp>
      <p:sp>
        <p:nvSpPr>
          <p:cNvPr id="20" name="TextBox 20"/>
          <p:cNvSpPr txBox="1"/>
          <p:nvPr/>
        </p:nvSpPr>
        <p:spPr>
          <a:xfrm>
            <a:off x="8696640" y="6816760"/>
            <a:ext cx="8606683" cy="518255"/>
          </a:xfrm>
          <a:prstGeom prst="rect">
            <a:avLst/>
          </a:prstGeom>
        </p:spPr>
        <p:txBody>
          <a:bodyPr lIns="0" tIns="0" rIns="0" bIns="0" rtlCol="0" anchor="t">
            <a:spAutoFit/>
          </a:bodyPr>
          <a:lstStyle/>
          <a:p>
            <a:pPr marL="0" lvl="0" indent="0" algn="l">
              <a:lnSpc>
                <a:spcPts val="4485"/>
              </a:lnSpc>
            </a:pPr>
            <a:r>
              <a:rPr lang="en-US" sz="2638" b="1">
                <a:solidFill>
                  <a:srgbClr val="0F4662"/>
                </a:solidFill>
                <a:latin typeface="Quicksand Bold"/>
                <a:ea typeface="Quicksand Bold"/>
                <a:cs typeface="Quicksand Bold"/>
                <a:sym typeface="Quicksand Bold"/>
              </a:rPr>
              <a:t>Extra-curricular Activities</a:t>
            </a:r>
          </a:p>
        </p:txBody>
      </p:sp>
      <p:sp>
        <p:nvSpPr>
          <p:cNvPr id="21" name="TextBox 21"/>
          <p:cNvSpPr txBox="1"/>
          <p:nvPr/>
        </p:nvSpPr>
        <p:spPr>
          <a:xfrm>
            <a:off x="8696640" y="7506465"/>
            <a:ext cx="9344481" cy="4857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extra_curricular_activity_types, role_positions</a:t>
            </a:r>
          </a:p>
        </p:txBody>
      </p:sp>
      <p:sp>
        <p:nvSpPr>
          <p:cNvPr id="22" name="TextBox 22"/>
          <p:cNvSpPr txBox="1"/>
          <p:nvPr/>
        </p:nvSpPr>
        <p:spPr>
          <a:xfrm>
            <a:off x="8696640" y="8163690"/>
            <a:ext cx="8606683" cy="518255"/>
          </a:xfrm>
          <a:prstGeom prst="rect">
            <a:avLst/>
          </a:prstGeom>
        </p:spPr>
        <p:txBody>
          <a:bodyPr lIns="0" tIns="0" rIns="0" bIns="0" rtlCol="0" anchor="t">
            <a:spAutoFit/>
          </a:bodyPr>
          <a:lstStyle/>
          <a:p>
            <a:pPr marL="0" lvl="0" indent="0" algn="l">
              <a:lnSpc>
                <a:spcPts val="4485"/>
              </a:lnSpc>
            </a:pPr>
            <a:r>
              <a:rPr lang="en-US" sz="2638" b="1">
                <a:solidFill>
                  <a:srgbClr val="0F4662"/>
                </a:solidFill>
                <a:latin typeface="Quicksand Bold"/>
                <a:ea typeface="Quicksand Bold"/>
                <a:cs typeface="Quicksand Bold"/>
                <a:sym typeface="Quicksand Bold"/>
              </a:rPr>
              <a:t>Certifications and Languages</a:t>
            </a:r>
          </a:p>
        </p:txBody>
      </p:sp>
      <p:sp>
        <p:nvSpPr>
          <p:cNvPr id="23" name="TextBox 23"/>
          <p:cNvSpPr txBox="1"/>
          <p:nvPr/>
        </p:nvSpPr>
        <p:spPr>
          <a:xfrm>
            <a:off x="8696640" y="8853394"/>
            <a:ext cx="9344481" cy="4857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certification_skills, languages, proficiency_levels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AutoShape 4"/>
          <p:cNvSpPr/>
          <p:nvPr/>
        </p:nvSpPr>
        <p:spPr>
          <a:xfrm>
            <a:off x="5897880" y="8159883"/>
            <a:ext cx="6492240" cy="0"/>
          </a:xfrm>
          <a:prstGeom prst="line">
            <a:avLst/>
          </a:prstGeom>
          <a:ln w="76200" cap="flat">
            <a:solidFill>
              <a:srgbClr val="0F4662"/>
            </a:solidFill>
            <a:prstDash val="solid"/>
            <a:headEnd type="none" w="sm" len="sm"/>
            <a:tailEnd type="none" w="sm" len="sm"/>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990975"/>
            <a:ext cx="11402580" cy="2066925"/>
          </a:xfrm>
          <a:prstGeom prst="rect">
            <a:avLst/>
          </a:prstGeom>
        </p:spPr>
        <p:txBody>
          <a:bodyPr lIns="0" tIns="0" rIns="0" bIns="0" rtlCol="0" anchor="t">
            <a:spAutoFit/>
          </a:bodyPr>
          <a:lstStyle/>
          <a:p>
            <a:pPr marL="0" lvl="0" indent="0" algn="ctr">
              <a:lnSpc>
                <a:spcPts val="16800"/>
              </a:lnSpc>
              <a:spcBef>
                <a:spcPct val="0"/>
              </a:spcBef>
            </a:pPr>
            <a:r>
              <a:rPr lang="en-US" sz="12000" b="1" i="1">
                <a:solidFill>
                  <a:srgbClr val="0F4662"/>
                </a:solidFill>
                <a:latin typeface="Cormorant Garamond Bold Italics"/>
                <a:ea typeface="Cormorant Garamond Bold Italics"/>
                <a:cs typeface="Cormorant Garamond Bold Italics"/>
                <a:sym typeface="Cormorant Garamond Bold Italics"/>
              </a:rPr>
              <a:t>Any questions..?</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AutoShape 4"/>
          <p:cNvSpPr/>
          <p:nvPr/>
        </p:nvSpPr>
        <p:spPr>
          <a:xfrm>
            <a:off x="5897880" y="8159883"/>
            <a:ext cx="6492240" cy="0"/>
          </a:xfrm>
          <a:prstGeom prst="line">
            <a:avLst/>
          </a:prstGeom>
          <a:ln w="76200" cap="flat">
            <a:solidFill>
              <a:srgbClr val="0F4662"/>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344361" y="0"/>
            <a:ext cx="9943639" cy="10287000"/>
            <a:chOff x="0" y="0"/>
            <a:chExt cx="2618901" cy="2709333"/>
          </a:xfrm>
        </p:grpSpPr>
        <p:sp>
          <p:nvSpPr>
            <p:cNvPr id="3" name="Freeform 3"/>
            <p:cNvSpPr/>
            <p:nvPr/>
          </p:nvSpPr>
          <p:spPr>
            <a:xfrm>
              <a:off x="0" y="0"/>
              <a:ext cx="2618901" cy="2709333"/>
            </a:xfrm>
            <a:custGeom>
              <a:avLst/>
              <a:gdLst/>
              <a:ahLst/>
              <a:cxnLst/>
              <a:rect l="l" t="t" r="r" b="b"/>
              <a:pathLst>
                <a:path w="2618901" h="2709333">
                  <a:moveTo>
                    <a:pt x="0" y="0"/>
                  </a:moveTo>
                  <a:lnTo>
                    <a:pt x="2618901" y="0"/>
                  </a:lnTo>
                  <a:lnTo>
                    <a:pt x="2618901" y="2709333"/>
                  </a:lnTo>
                  <a:lnTo>
                    <a:pt x="0" y="2709333"/>
                  </a:lnTo>
                  <a:close/>
                </a:path>
              </a:pathLst>
            </a:custGeom>
            <a:solidFill>
              <a:srgbClr val="DBE5EA"/>
            </a:solidFill>
          </p:spPr>
        </p:sp>
        <p:sp>
          <p:nvSpPr>
            <p:cNvPr id="4" name="TextBox 4"/>
            <p:cNvSpPr txBox="1"/>
            <p:nvPr/>
          </p:nvSpPr>
          <p:spPr>
            <a:xfrm>
              <a:off x="0" y="-123825"/>
              <a:ext cx="2618901" cy="2833158"/>
            </a:xfrm>
            <a:prstGeom prst="rect">
              <a:avLst/>
            </a:prstGeom>
          </p:spPr>
          <p:txBody>
            <a:bodyPr lIns="50800" tIns="50800" rIns="50800" bIns="50800" rtlCol="0" anchor="ctr"/>
            <a:lstStyle/>
            <a:p>
              <a:pPr algn="ctr">
                <a:lnSpc>
                  <a:spcPts val="4079"/>
                </a:lnSpc>
              </a:pPr>
              <a:endParaRPr/>
            </a:p>
          </p:txBody>
        </p:sp>
      </p:grpSp>
      <p:sp>
        <p:nvSpPr>
          <p:cNvPr id="5" name="TextBox 5"/>
          <p:cNvSpPr txBox="1"/>
          <p:nvPr/>
        </p:nvSpPr>
        <p:spPr>
          <a:xfrm>
            <a:off x="1028700" y="599709"/>
            <a:ext cx="5370160"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Dataset Overview</a:t>
            </a:r>
          </a:p>
        </p:txBody>
      </p:sp>
      <p:sp>
        <p:nvSpPr>
          <p:cNvPr id="6" name="TextBox 6"/>
          <p:cNvSpPr txBox="1"/>
          <p:nvPr/>
        </p:nvSpPr>
        <p:spPr>
          <a:xfrm>
            <a:off x="8696640" y="3943727"/>
            <a:ext cx="8606683" cy="793750"/>
          </a:xfrm>
          <a:prstGeom prst="rect">
            <a:avLst/>
          </a:prstGeom>
        </p:spPr>
        <p:txBody>
          <a:bodyPr lIns="0" tIns="0" rIns="0" bIns="0" rtlCol="0" anchor="t">
            <a:spAutoFit/>
          </a:bodyPr>
          <a:lstStyle/>
          <a:p>
            <a:pPr marL="0" lvl="0" indent="0" algn="l">
              <a:lnSpc>
                <a:spcPts val="6799"/>
              </a:lnSpc>
            </a:pPr>
            <a:r>
              <a:rPr lang="en-US" sz="3999" b="1">
                <a:solidFill>
                  <a:srgbClr val="FF5757"/>
                </a:solidFill>
                <a:latin typeface="Quicksand Bold"/>
                <a:ea typeface="Quicksand Bold"/>
                <a:cs typeface="Quicksand Bold"/>
                <a:sym typeface="Quicksand Bold"/>
              </a:rPr>
              <a:t>Target Variable :</a:t>
            </a:r>
          </a:p>
        </p:txBody>
      </p:sp>
      <p:sp>
        <p:nvSpPr>
          <p:cNvPr id="7" name="TextBox 7"/>
          <p:cNvSpPr txBox="1"/>
          <p:nvPr/>
        </p:nvSpPr>
        <p:spPr>
          <a:xfrm>
            <a:off x="8939059" y="5019675"/>
            <a:ext cx="8859642" cy="518255"/>
          </a:xfrm>
          <a:prstGeom prst="rect">
            <a:avLst/>
          </a:prstGeom>
        </p:spPr>
        <p:txBody>
          <a:bodyPr lIns="0" tIns="0" rIns="0" bIns="0" rtlCol="0" anchor="t">
            <a:spAutoFit/>
          </a:bodyPr>
          <a:lstStyle/>
          <a:p>
            <a:pPr marL="0" lvl="0" indent="0" algn="l">
              <a:lnSpc>
                <a:spcPts val="4485"/>
              </a:lnSpc>
            </a:pPr>
            <a:r>
              <a:rPr lang="en-US" sz="2638" b="1">
                <a:solidFill>
                  <a:srgbClr val="0F4662"/>
                </a:solidFill>
                <a:latin typeface="Quicksand Bold"/>
                <a:ea typeface="Quicksand Bold"/>
                <a:cs typeface="Quicksand Bold"/>
                <a:sym typeface="Quicksand Bold"/>
              </a:rPr>
              <a:t>Correspondence between job description and resume</a:t>
            </a:r>
          </a:p>
        </p:txBody>
      </p:sp>
      <p:sp>
        <p:nvSpPr>
          <p:cNvPr id="8" name="AutoShape 8"/>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9" name="AutoShape 9"/>
          <p:cNvSpPr/>
          <p:nvPr/>
        </p:nvSpPr>
        <p:spPr>
          <a:xfrm>
            <a:off x="10767060" y="1028700"/>
            <a:ext cx="6492240" cy="0"/>
          </a:xfrm>
          <a:prstGeom prst="line">
            <a:avLst/>
          </a:prstGeom>
          <a:ln w="76200" cap="flat">
            <a:solidFill>
              <a:srgbClr val="0F4662"/>
            </a:solidFill>
            <a:prstDash val="solid"/>
            <a:headEnd type="none" w="sm" len="sm"/>
            <a:tailEnd type="none" w="sm" len="sm"/>
          </a:ln>
        </p:spPr>
      </p:sp>
      <p:sp>
        <p:nvSpPr>
          <p:cNvPr id="10" name="Freeform 10"/>
          <p:cNvSpPr/>
          <p:nvPr/>
        </p:nvSpPr>
        <p:spPr>
          <a:xfrm>
            <a:off x="1028700" y="2895487"/>
            <a:ext cx="3745341" cy="3828880"/>
          </a:xfrm>
          <a:custGeom>
            <a:avLst/>
            <a:gdLst/>
            <a:ahLst/>
            <a:cxnLst/>
            <a:rect l="l" t="t" r="r" b="b"/>
            <a:pathLst>
              <a:path w="3745341" h="3828880">
                <a:moveTo>
                  <a:pt x="0" y="0"/>
                </a:moveTo>
                <a:lnTo>
                  <a:pt x="3745341" y="0"/>
                </a:lnTo>
                <a:lnTo>
                  <a:pt x="3745341" y="3828879"/>
                </a:lnTo>
                <a:lnTo>
                  <a:pt x="0" y="38288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5400000">
            <a:off x="2684808" y="5584962"/>
            <a:ext cx="433125" cy="2977732"/>
          </a:xfrm>
          <a:custGeom>
            <a:avLst/>
            <a:gdLst/>
            <a:ahLst/>
            <a:cxnLst/>
            <a:rect l="l" t="t" r="r" b="b"/>
            <a:pathLst>
              <a:path w="433125" h="2977732">
                <a:moveTo>
                  <a:pt x="0" y="0"/>
                </a:moveTo>
                <a:lnTo>
                  <a:pt x="433125" y="0"/>
                </a:lnTo>
                <a:lnTo>
                  <a:pt x="433125" y="2977732"/>
                </a:lnTo>
                <a:lnTo>
                  <a:pt x="0" y="29777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10800000">
            <a:off x="4825507" y="2960637"/>
            <a:ext cx="516899" cy="3553681"/>
          </a:xfrm>
          <a:custGeom>
            <a:avLst/>
            <a:gdLst/>
            <a:ahLst/>
            <a:cxnLst/>
            <a:rect l="l" t="t" r="r" b="b"/>
            <a:pathLst>
              <a:path w="516899" h="3553681">
                <a:moveTo>
                  <a:pt x="0" y="0"/>
                </a:moveTo>
                <a:lnTo>
                  <a:pt x="516899" y="0"/>
                </a:lnTo>
                <a:lnTo>
                  <a:pt x="516899" y="3553680"/>
                </a:lnTo>
                <a:lnTo>
                  <a:pt x="0" y="35536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367213" y="7563615"/>
            <a:ext cx="3068315" cy="490855"/>
          </a:xfrm>
          <a:prstGeom prst="rect">
            <a:avLst/>
          </a:prstGeom>
        </p:spPr>
        <p:txBody>
          <a:bodyPr lIns="0" tIns="0" rIns="0" bIns="0" rtlCol="0" anchor="t">
            <a:spAutoFit/>
          </a:bodyPr>
          <a:lstStyle/>
          <a:p>
            <a:pPr marL="0" lvl="0" indent="0" algn="r">
              <a:lnSpc>
                <a:spcPts val="3919"/>
              </a:lnSpc>
              <a:spcBef>
                <a:spcPct val="0"/>
              </a:spcBef>
            </a:pPr>
            <a:r>
              <a:rPr lang="en-US" sz="2799">
                <a:solidFill>
                  <a:srgbClr val="0F4662"/>
                </a:solidFill>
                <a:latin typeface="Quicksand"/>
                <a:ea typeface="Quicksand"/>
                <a:cs typeface="Quicksand"/>
                <a:sym typeface="Quicksand"/>
              </a:rPr>
              <a:t>Total Columns : 35</a:t>
            </a:r>
          </a:p>
        </p:txBody>
      </p:sp>
      <p:sp>
        <p:nvSpPr>
          <p:cNvPr id="14" name="TextBox 14"/>
          <p:cNvSpPr txBox="1"/>
          <p:nvPr/>
        </p:nvSpPr>
        <p:spPr>
          <a:xfrm>
            <a:off x="5390031" y="4157345"/>
            <a:ext cx="2147116" cy="986155"/>
          </a:xfrm>
          <a:prstGeom prst="rect">
            <a:avLst/>
          </a:prstGeom>
        </p:spPr>
        <p:txBody>
          <a:bodyPr lIns="0" tIns="0" rIns="0" bIns="0" rtlCol="0" anchor="t">
            <a:spAutoFit/>
          </a:bodyPr>
          <a:lstStyle/>
          <a:p>
            <a:pPr algn="ctr">
              <a:lnSpc>
                <a:spcPts val="3919"/>
              </a:lnSpc>
            </a:pPr>
            <a:r>
              <a:rPr lang="en-US" sz="2799">
                <a:solidFill>
                  <a:srgbClr val="0F4662"/>
                </a:solidFill>
                <a:latin typeface="Quicksand"/>
                <a:ea typeface="Quicksand"/>
                <a:cs typeface="Quicksand"/>
                <a:sym typeface="Quicksand"/>
              </a:rPr>
              <a:t>Total Rows :</a:t>
            </a:r>
          </a:p>
          <a:p>
            <a:pPr marL="0" lvl="0" indent="0" algn="ctr">
              <a:lnSpc>
                <a:spcPts val="3919"/>
              </a:lnSpc>
              <a:spcBef>
                <a:spcPct val="0"/>
              </a:spcBef>
            </a:pPr>
            <a:r>
              <a:rPr lang="en-US" sz="2799">
                <a:solidFill>
                  <a:srgbClr val="0F4662"/>
                </a:solidFill>
                <a:latin typeface="Quicksand"/>
                <a:ea typeface="Quicksand"/>
                <a:cs typeface="Quicksand"/>
                <a:sym typeface="Quicksand"/>
              </a:rPr>
              <a:t>7635</a:t>
            </a:r>
          </a:p>
        </p:txBody>
      </p:sp>
      <p:sp>
        <p:nvSpPr>
          <p:cNvPr id="15" name="TextBox 15"/>
          <p:cNvSpPr txBox="1"/>
          <p:nvPr/>
        </p:nvSpPr>
        <p:spPr>
          <a:xfrm>
            <a:off x="8696640" y="5823680"/>
            <a:ext cx="9344481" cy="48577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matched_score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2857781"/>
            <a:ext cx="16229942"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Dataset Analysis</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6516283" y="1299575"/>
            <a:ext cx="11072250" cy="7687850"/>
          </a:xfrm>
          <a:custGeom>
            <a:avLst/>
            <a:gdLst/>
            <a:ahLst/>
            <a:cxnLst/>
            <a:rect l="l" t="t" r="r" b="b"/>
            <a:pathLst>
              <a:path w="11072250" h="7687850">
                <a:moveTo>
                  <a:pt x="0" y="0"/>
                </a:moveTo>
                <a:lnTo>
                  <a:pt x="11072250" y="0"/>
                </a:lnTo>
                <a:lnTo>
                  <a:pt x="11072250" y="7687850"/>
                </a:lnTo>
                <a:lnTo>
                  <a:pt x="0" y="7687850"/>
                </a:lnTo>
                <a:lnTo>
                  <a:pt x="0" y="0"/>
                </a:lnTo>
                <a:close/>
              </a:path>
            </a:pathLst>
          </a:custGeom>
          <a:blipFill>
            <a:blip r:embed="rId2"/>
            <a:stretch>
              <a:fillRect r="-435"/>
            </a:stretch>
          </a:blipFill>
        </p:spPr>
      </p:sp>
      <p:sp>
        <p:nvSpPr>
          <p:cNvPr id="3" name="TextBox 3"/>
          <p:cNvSpPr txBox="1"/>
          <p:nvPr/>
        </p:nvSpPr>
        <p:spPr>
          <a:xfrm>
            <a:off x="796821" y="2924810"/>
            <a:ext cx="4770865" cy="2218690"/>
          </a:xfrm>
          <a:prstGeom prst="rect">
            <a:avLst/>
          </a:prstGeom>
        </p:spPr>
        <p:txBody>
          <a:bodyPr lIns="0" tIns="0" rIns="0" bIns="0" rtlCol="0" anchor="t">
            <a:spAutoFit/>
          </a:bodyPr>
          <a:lstStyle/>
          <a:p>
            <a:pPr algn="l">
              <a:lnSpc>
                <a:spcPts val="8959"/>
              </a:lnSpc>
            </a:pPr>
            <a:r>
              <a:rPr lang="en-US" sz="6399" b="1" i="1">
                <a:solidFill>
                  <a:srgbClr val="0F4662"/>
                </a:solidFill>
                <a:latin typeface="Cormorant Garamond Bold Italics"/>
                <a:ea typeface="Cormorant Garamond Bold Italics"/>
                <a:cs typeface="Cormorant Garamond Bold Italics"/>
                <a:sym typeface="Cormorant Garamond Bold Italics"/>
              </a:rPr>
              <a:t>Distribution of </a:t>
            </a:r>
          </a:p>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matched_score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6002753" y="1818778"/>
            <a:ext cx="11699902" cy="6649444"/>
          </a:xfrm>
          <a:custGeom>
            <a:avLst/>
            <a:gdLst/>
            <a:ahLst/>
            <a:cxnLst/>
            <a:rect l="l" t="t" r="r" b="b"/>
            <a:pathLst>
              <a:path w="11699902" h="6649444">
                <a:moveTo>
                  <a:pt x="0" y="0"/>
                </a:moveTo>
                <a:lnTo>
                  <a:pt x="11699902" y="0"/>
                </a:lnTo>
                <a:lnTo>
                  <a:pt x="11699902" y="6649444"/>
                </a:lnTo>
                <a:lnTo>
                  <a:pt x="0" y="6649444"/>
                </a:lnTo>
                <a:lnTo>
                  <a:pt x="0" y="0"/>
                </a:lnTo>
                <a:close/>
              </a:path>
            </a:pathLst>
          </a:custGeom>
          <a:blipFill>
            <a:blip r:embed="rId2"/>
            <a:stretch>
              <a:fillRect/>
            </a:stretch>
          </a:blipFill>
        </p:spPr>
      </p:sp>
      <p:sp>
        <p:nvSpPr>
          <p:cNvPr id="3" name="TextBox 3"/>
          <p:cNvSpPr txBox="1"/>
          <p:nvPr/>
        </p:nvSpPr>
        <p:spPr>
          <a:xfrm>
            <a:off x="796821" y="2924810"/>
            <a:ext cx="4770865" cy="2218690"/>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Percentage of Missing Values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6721953" y="1309207"/>
            <a:ext cx="10769226" cy="7668586"/>
          </a:xfrm>
          <a:custGeom>
            <a:avLst/>
            <a:gdLst/>
            <a:ahLst/>
            <a:cxnLst/>
            <a:rect l="l" t="t" r="r" b="b"/>
            <a:pathLst>
              <a:path w="10769226" h="7668586">
                <a:moveTo>
                  <a:pt x="0" y="0"/>
                </a:moveTo>
                <a:lnTo>
                  <a:pt x="10769226" y="0"/>
                </a:lnTo>
                <a:lnTo>
                  <a:pt x="10769226" y="7668586"/>
                </a:lnTo>
                <a:lnTo>
                  <a:pt x="0" y="7668586"/>
                </a:lnTo>
                <a:lnTo>
                  <a:pt x="0" y="0"/>
                </a:lnTo>
                <a:close/>
              </a:path>
            </a:pathLst>
          </a:custGeom>
          <a:blipFill>
            <a:blip r:embed="rId2"/>
            <a:stretch>
              <a:fillRect/>
            </a:stretch>
          </a:blipFill>
        </p:spPr>
      </p:sp>
      <p:sp>
        <p:nvSpPr>
          <p:cNvPr id="3" name="TextBox 3"/>
          <p:cNvSpPr txBox="1"/>
          <p:nvPr/>
        </p:nvSpPr>
        <p:spPr>
          <a:xfrm>
            <a:off x="796821" y="2924810"/>
            <a:ext cx="4770865" cy="2218690"/>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Analysis of Unique Values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921</Words>
  <Application>Microsoft Office PowerPoint</Application>
  <PresentationFormat>Custom</PresentationFormat>
  <Paragraphs>195</Paragraphs>
  <Slides>41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Public Sans Bold</vt:lpstr>
      <vt:lpstr>Yeseva One</vt:lpstr>
      <vt:lpstr>Cormorant Garamond Bold Italics</vt:lpstr>
      <vt:lpstr>Libre Baskerville</vt:lpstr>
      <vt:lpstr>Gotham</vt:lpstr>
      <vt:lpstr>Public Sans</vt:lpstr>
      <vt:lpstr>Quicksand Bold</vt:lpstr>
      <vt:lpstr>Quicksand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BUET_Not_Last_Dance</dc:title>
  <dc:creator>USER</dc:creator>
  <cp:lastModifiedBy>2005103 - H. M. Shadman Tabib</cp:lastModifiedBy>
  <cp:revision>2</cp:revision>
  <dcterms:created xsi:type="dcterms:W3CDTF">2006-08-16T00:00:00Z</dcterms:created>
  <dcterms:modified xsi:type="dcterms:W3CDTF">2025-01-02T16:03:12Z</dcterms:modified>
  <dc:identifier>DAGa-pnd42Q</dc:identifier>
</cp:coreProperties>
</file>